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6" r:id="rId1"/>
  </p:sldMasterIdLst>
  <p:notesMasterIdLst>
    <p:notesMasterId r:id="rId65"/>
  </p:notesMasterIdLst>
  <p:sldIdLst>
    <p:sldId id="256" r:id="rId2"/>
    <p:sldId id="257" r:id="rId3"/>
    <p:sldId id="259" r:id="rId4"/>
    <p:sldId id="260" r:id="rId5"/>
    <p:sldId id="261" r:id="rId6"/>
    <p:sldId id="262" r:id="rId7"/>
    <p:sldId id="263" r:id="rId8"/>
    <p:sldId id="264" r:id="rId9"/>
    <p:sldId id="315" r:id="rId10"/>
    <p:sldId id="306" r:id="rId11"/>
    <p:sldId id="304" r:id="rId12"/>
    <p:sldId id="307" r:id="rId13"/>
    <p:sldId id="308" r:id="rId14"/>
    <p:sldId id="309" r:id="rId15"/>
    <p:sldId id="310" r:id="rId16"/>
    <p:sldId id="265" r:id="rId17"/>
    <p:sldId id="266" r:id="rId18"/>
    <p:sldId id="267" r:id="rId19"/>
    <p:sldId id="268" r:id="rId20"/>
    <p:sldId id="269" r:id="rId21"/>
    <p:sldId id="270" r:id="rId22"/>
    <p:sldId id="271" r:id="rId23"/>
    <p:sldId id="272" r:id="rId24"/>
    <p:sldId id="273" r:id="rId25"/>
    <p:sldId id="275" r:id="rId26"/>
    <p:sldId id="274" r:id="rId27"/>
    <p:sldId id="276" r:id="rId28"/>
    <p:sldId id="277" r:id="rId29"/>
    <p:sldId id="278" r:id="rId30"/>
    <p:sldId id="316"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303" r:id="rId45"/>
    <p:sldId id="293" r:id="rId46"/>
    <p:sldId id="294" r:id="rId47"/>
    <p:sldId id="295" r:id="rId48"/>
    <p:sldId id="302" r:id="rId49"/>
    <p:sldId id="296" r:id="rId50"/>
    <p:sldId id="297" r:id="rId51"/>
    <p:sldId id="298" r:id="rId52"/>
    <p:sldId id="299" r:id="rId53"/>
    <p:sldId id="300" r:id="rId54"/>
    <p:sldId id="311" r:id="rId55"/>
    <p:sldId id="312" r:id="rId56"/>
    <p:sldId id="313" r:id="rId57"/>
    <p:sldId id="314" r:id="rId58"/>
    <p:sldId id="317" r:id="rId59"/>
    <p:sldId id="319" r:id="rId60"/>
    <p:sldId id="318" r:id="rId61"/>
    <p:sldId id="321" r:id="rId62"/>
    <p:sldId id="322" r:id="rId63"/>
    <p:sldId id="32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7" autoAdjust="0"/>
  </p:normalViewPr>
  <p:slideViewPr>
    <p:cSldViewPr>
      <p:cViewPr>
        <p:scale>
          <a:sx n="78" d="100"/>
          <a:sy n="78" d="100"/>
        </p:scale>
        <p:origin x="-930" y="-666"/>
      </p:cViewPr>
      <p:guideLst>
        <p:guide orient="horz" pos="2160"/>
        <p:guide pos="2880"/>
      </p:guideLst>
    </p:cSldViewPr>
  </p:slideViewPr>
  <p:outlineViewPr>
    <p:cViewPr>
      <p:scale>
        <a:sx n="33" d="100"/>
        <a:sy n="33" d="100"/>
      </p:scale>
      <p:origin x="0" y="35136"/>
    </p:cViewPr>
  </p:outlineViewPr>
  <p:notesTextViewPr>
    <p:cViewPr>
      <p:scale>
        <a:sx n="1" d="1"/>
        <a:sy n="1" d="1"/>
      </p:scale>
      <p:origin x="0" y="0"/>
    </p:cViewPr>
  </p:notesTextViewPr>
  <p:sorterViewPr>
    <p:cViewPr>
      <p:scale>
        <a:sx n="66" d="100"/>
        <a:sy n="66" d="100"/>
      </p:scale>
      <p:origin x="0" y="2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C0BA7-7DFF-4F26-9134-E23CC5F9BAB4}" type="datetimeFigureOut">
              <a:rPr lang="en-US" smtClean="0"/>
              <a:t>03/20/2014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036BD-4F53-42BD-8327-063D41907307}" type="slidenum">
              <a:rPr lang="en-US" smtClean="0"/>
              <a:t>‹#›</a:t>
            </a:fld>
            <a:endParaRPr lang="en-US" dirty="0"/>
          </a:p>
        </p:txBody>
      </p:sp>
    </p:spTree>
    <p:extLst>
      <p:ext uri="{BB962C8B-B14F-4D97-AF65-F5344CB8AC3E}">
        <p14:creationId xmlns:p14="http://schemas.microsoft.com/office/powerpoint/2010/main" val="250566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OF THE EPISODES</a:t>
            </a:r>
            <a:r>
              <a:rPr lang="en-US" baseline="0" dirty="0" smtClean="0"/>
              <a:t> WILL LAST 5 YEARS OR LONGER</a:t>
            </a:r>
          </a:p>
          <a:p>
            <a:r>
              <a:rPr lang="en-US" baseline="0" dirty="0" smtClean="0"/>
              <a:t>GIVEN CHRONIC NATURE AND PREVALENCEOF PTSD MANY WOMEN MAY EXPERIENCE THESE SYMPTOMS IN PREGNANCY</a:t>
            </a:r>
          </a:p>
          <a:p>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8</a:t>
            </a:fld>
            <a:endParaRPr lang="en-US" dirty="0"/>
          </a:p>
        </p:txBody>
      </p:sp>
    </p:spTree>
    <p:extLst>
      <p:ext uri="{BB962C8B-B14F-4D97-AF65-F5344CB8AC3E}">
        <p14:creationId xmlns:p14="http://schemas.microsoft.com/office/powerpoint/2010/main" val="271384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 INCLUE INABILITY</a:t>
            </a:r>
            <a:r>
              <a:rPr lang="en-US" baseline="0" dirty="0" smtClean="0"/>
              <a:t> TO CONTROL FOR CONFONDING FACTORS SUCH AS c-SECTION; PRETERN BIRTH, MATERNAL OBESITY OR SMOKING</a:t>
            </a:r>
          </a:p>
          <a:p>
            <a:r>
              <a:rPr lang="en-US" baseline="0" dirty="0" smtClean="0"/>
              <a:t>OTHER LIMITATIONS WITH DATA COLLECTED FROM PRESCRIPTION REGISTRIES</a:t>
            </a:r>
          </a:p>
          <a:p>
            <a:r>
              <a:rPr lang="en-US" baseline="0" dirty="0" smtClean="0"/>
              <a:t>OBESITY AND SMOKING WHICH ARE ESTABLISHED RISK FACTORS FOR PPHN ARE MORE COMMON IN DEPRESSED WOMEN.</a:t>
            </a:r>
          </a:p>
          <a:p>
            <a:r>
              <a:rPr lang="en-US" baseline="0" dirty="0" smtClean="0"/>
              <a:t>HOWEVER, EVEN IF THE RISK IS CORRECT IT IS STILL QUITE SMALL</a:t>
            </a:r>
          </a:p>
          <a:p>
            <a:r>
              <a:rPr lang="en-US" baseline="0" dirty="0" smtClean="0"/>
              <a:t>AUTHORS ESTIMATE AROUND 0.3 %</a:t>
            </a:r>
          </a:p>
          <a:p>
            <a:r>
              <a:rPr lang="en-US" baseline="0" dirty="0" smtClean="0"/>
              <a:t>This small risk may not justify stopping ssris prior to delivery</a:t>
            </a:r>
          </a:p>
          <a:p>
            <a:r>
              <a:rPr lang="en-US" baseline="0" dirty="0" smtClean="0"/>
              <a:t>ESPECIALLTY IN WOMEN WITH HISTORIES OF RECURRENT OR SEVERE DEPRESSION</a:t>
            </a:r>
          </a:p>
          <a:p>
            <a:endParaRPr lang="en-US" baseline="0" dirty="0" smtClean="0"/>
          </a:p>
        </p:txBody>
      </p:sp>
      <p:sp>
        <p:nvSpPr>
          <p:cNvPr id="4" name="Slide Number Placeholder 3"/>
          <p:cNvSpPr>
            <a:spLocks noGrp="1"/>
          </p:cNvSpPr>
          <p:nvPr>
            <p:ph type="sldNum" sz="quarter" idx="10"/>
          </p:nvPr>
        </p:nvSpPr>
        <p:spPr/>
        <p:txBody>
          <a:bodyPr/>
          <a:lstStyle/>
          <a:p>
            <a:fld id="{08A036BD-4F53-42BD-8327-063D41907307}" type="slidenum">
              <a:rPr lang="en-US" smtClean="0"/>
              <a:t>31</a:t>
            </a:fld>
            <a:endParaRPr lang="en-US" dirty="0"/>
          </a:p>
        </p:txBody>
      </p:sp>
    </p:spTree>
    <p:extLst>
      <p:ext uri="{BB962C8B-B14F-4D97-AF65-F5344CB8AC3E}">
        <p14:creationId xmlns:p14="http://schemas.microsoft.com/office/powerpoint/2010/main" val="283480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TIMING IS IMPORTANT.</a:t>
            </a:r>
          </a:p>
          <a:p>
            <a:r>
              <a:rPr lang="en-US" dirty="0" smtClean="0"/>
              <a:t>BENEFITS OF FOLIC ACID APPEAR</a:t>
            </a:r>
            <a:r>
              <a:rPr lang="en-US" baseline="0" dirty="0" smtClean="0"/>
              <a:t> VERY EARLY IN PREGNANCY AND PRECONCEPTION</a:t>
            </a:r>
          </a:p>
          <a:p>
            <a:r>
              <a:rPr lang="en-US" baseline="0" dirty="0" smtClean="0"/>
              <a:t>Study by Suren et al appeared in JAMA – where use of folic acid used 4 weeks prior to conception and 8 weeks after conception associated with lower risk of autism</a:t>
            </a:r>
          </a:p>
          <a:p>
            <a:r>
              <a:rPr lang="en-US" baseline="0" dirty="0" smtClean="0"/>
              <a:t>3</a:t>
            </a:r>
            <a:r>
              <a:rPr lang="en-US" baseline="30000" dirty="0" smtClean="0"/>
              <a:t>rd</a:t>
            </a:r>
            <a:r>
              <a:rPr lang="en-US" baseline="0" dirty="0" smtClean="0"/>
              <a:t> study by Schmidt in Am Journal of Clinical Nutrition in 2012 found more robust association with use of folic acid during first 4 weeks pregnancy and prevention of autism spectrum disorders. </a:t>
            </a:r>
          </a:p>
          <a:p>
            <a:r>
              <a:rPr lang="en-US" baseline="0" dirty="0" smtClean="0"/>
              <a:t>Important to use routinely since many pregnancies are unplanned.</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33</a:t>
            </a:fld>
            <a:endParaRPr lang="en-US" dirty="0"/>
          </a:p>
        </p:txBody>
      </p:sp>
    </p:spTree>
    <p:extLst>
      <p:ext uri="{BB962C8B-B14F-4D97-AF65-F5344CB8AC3E}">
        <p14:creationId xmlns:p14="http://schemas.microsoft.com/office/powerpoint/2010/main" val="315825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consider that greatest risk for PPD is depression in pregnancy</a:t>
            </a:r>
          </a:p>
          <a:p>
            <a:r>
              <a:rPr lang="en-US" baseline="0" dirty="0" smtClean="0"/>
              <a:t>This goes for any mood or anxiety disorder</a:t>
            </a:r>
          </a:p>
          <a:p>
            <a:r>
              <a:rPr lang="en-US" baseline="0" dirty="0" smtClean="0"/>
              <a:t>Would be exposing baby to illness and to medication if reduce or stop antidepressant.</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35</a:t>
            </a:fld>
            <a:endParaRPr lang="en-US" dirty="0"/>
          </a:p>
        </p:txBody>
      </p:sp>
    </p:spTree>
    <p:extLst>
      <p:ext uri="{BB962C8B-B14F-4D97-AF65-F5344CB8AC3E}">
        <p14:creationId xmlns:p14="http://schemas.microsoft.com/office/powerpoint/2010/main" val="121003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risk is much smaller than for some of the anticonvulsants used to treat Bipolar Disorder</a:t>
            </a:r>
          </a:p>
          <a:p>
            <a:r>
              <a:rPr lang="en-US" dirty="0" smtClean="0"/>
              <a:t>Mostl commonly Depakote or possible Tegretol</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37</a:t>
            </a:fld>
            <a:endParaRPr lang="en-US" dirty="0"/>
          </a:p>
        </p:txBody>
      </p:sp>
    </p:spTree>
    <p:extLst>
      <p:ext uri="{BB962C8B-B14F-4D97-AF65-F5344CB8AC3E}">
        <p14:creationId xmlns:p14="http://schemas.microsoft.com/office/powerpoint/2010/main" val="30164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SEEN LIMB DEFECTS AND GENITAL ANOMALIES</a:t>
            </a:r>
          </a:p>
          <a:p>
            <a:r>
              <a:rPr lang="en-US" dirty="0" smtClean="0"/>
              <a:t>POORER NEUROCOGNITIVE DEVELOPMENT IN CHILDREN FOLLOWED UP TO 3 YEARS OF AGE</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38</a:t>
            </a:fld>
            <a:endParaRPr lang="en-US" dirty="0"/>
          </a:p>
        </p:txBody>
      </p:sp>
    </p:spTree>
    <p:extLst>
      <p:ext uri="{BB962C8B-B14F-4D97-AF65-F5344CB8AC3E}">
        <p14:creationId xmlns:p14="http://schemas.microsoft.com/office/powerpoint/2010/main" val="261967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GLAXOSMITHKLINE – SET UP TO MONITOR </a:t>
            </a:r>
          </a:p>
          <a:p>
            <a:r>
              <a:rPr lang="en-US" dirty="0" smtClean="0"/>
              <a:t>Always important to remember that risk of major malformation in</a:t>
            </a:r>
            <a:r>
              <a:rPr lang="en-US" baseline="0" dirty="0" smtClean="0"/>
              <a:t> general population is 4% - 6%</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40</a:t>
            </a:fld>
            <a:endParaRPr lang="en-US" dirty="0"/>
          </a:p>
        </p:txBody>
      </p:sp>
    </p:spTree>
    <p:extLst>
      <p:ext uri="{BB962C8B-B14F-4D97-AF65-F5344CB8AC3E}">
        <p14:creationId xmlns:p14="http://schemas.microsoft.com/office/powerpoint/2010/main" val="298943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DRUGS CAN BE USED AS</a:t>
            </a:r>
            <a:r>
              <a:rPr lang="en-US" baseline="0" dirty="0" smtClean="0"/>
              <a:t> A PRIMARY OR ADJUCTIVE TREATMENT</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42</a:t>
            </a:fld>
            <a:endParaRPr lang="en-US" dirty="0"/>
          </a:p>
        </p:txBody>
      </p:sp>
    </p:spTree>
    <p:extLst>
      <p:ext uri="{BB962C8B-B14F-4D97-AF65-F5344CB8AC3E}">
        <p14:creationId xmlns:p14="http://schemas.microsoft.com/office/powerpoint/2010/main" val="2892252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LATUDA WAS NOT INCLUDED IN THIS STUDY</a:t>
            </a:r>
          </a:p>
          <a:p>
            <a:endParaRPr lang="en-US" dirty="0" smtClean="0"/>
          </a:p>
          <a:p>
            <a:r>
              <a:rPr lang="en-US" dirty="0" smtClean="0"/>
              <a:t>MAY BE MORE LIKELY</a:t>
            </a:r>
            <a:r>
              <a:rPr lang="en-US" baseline="0" dirty="0" smtClean="0"/>
              <a:t> TO MAINTAIN USE OF ATYPICAL MEDICATION FOR SCHIZOPHRENIA OR BIPOLAR ILLNESS</a:t>
            </a:r>
          </a:p>
          <a:p>
            <a:r>
              <a:rPr lang="en-US" baseline="0" dirty="0" smtClean="0"/>
              <a:t>LESS LIKELY TO USE LOW DOSE ATYPICAL LIKE SEROQUEL FOR SLEEP</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43</a:t>
            </a:fld>
            <a:endParaRPr lang="en-US" dirty="0"/>
          </a:p>
        </p:txBody>
      </p:sp>
    </p:spTree>
    <p:extLst>
      <p:ext uri="{BB962C8B-B14F-4D97-AF65-F5344CB8AC3E}">
        <p14:creationId xmlns:p14="http://schemas.microsoft.com/office/powerpoint/2010/main" val="342063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HAVE SAID BEFORE THEY ARE USED TO TREAT BIPOLAR DISORDER,</a:t>
            </a:r>
            <a:r>
              <a:rPr lang="en-US" baseline="0" dirty="0" smtClean="0"/>
              <a:t> MAJOR DEPRESSION, ANXIETY</a:t>
            </a:r>
          </a:p>
          <a:p>
            <a:r>
              <a:rPr lang="en-US" baseline="0" dirty="0" smtClean="0"/>
              <a:t>THEY CAN BE USED ALONE AS PRIMARY TREATMENT OR AS ADJUNCT TO ANOTHER MEDICATION</a:t>
            </a:r>
          </a:p>
          <a:p>
            <a:endParaRPr lang="en-US" baseline="0" dirty="0" smtClean="0"/>
          </a:p>
          <a:p>
            <a:r>
              <a:rPr lang="en-US" baseline="0" dirty="0" smtClean="0"/>
              <a:t>STUDY BY TOH OCCURRED OVER A 6 YEAR PERIOD AND FOUND A 2 ½ INCREASE IN USE OF ATYPICAL ANTIPSYCHOTICS IN THIS POPULATION</a:t>
            </a:r>
          </a:p>
          <a:p>
            <a:endParaRPr lang="en-US" baseline="0" dirty="0" smtClean="0"/>
          </a:p>
          <a:p>
            <a:r>
              <a:rPr lang="en-US" baseline="0" dirty="0" smtClean="0"/>
              <a:t>LACK OF RELIABLE DATA MAKES IT DIFFICULT FOR CLINICIANS TO EVALUATE RISKS AND BENEFITS OF USING THESE MEDICATIONS IN PREGNANCY AND FOR PATIENTS TO MAKE DECISIONS</a:t>
            </a:r>
          </a:p>
          <a:p>
            <a:endParaRPr lang="en-US" dirty="0" smtClean="0"/>
          </a:p>
          <a:p>
            <a:r>
              <a:rPr lang="en-US" dirty="0" smtClean="0"/>
              <a:t>THIS REGISTRY SYSTEMATICALLY AND PROSPECTIVELY EVALUATES RATES OF MALFORMATIONS AMONG INFANTS</a:t>
            </a:r>
            <a:r>
              <a:rPr lang="en-US" baseline="0" dirty="0" smtClean="0"/>
              <a:t> EXPOSED IN UTERO TO AYPICAL ANTIPSYCHOTICS.  THE REGISTRY ALSO COLLECTS INFORMATION ON MATERNAL AND INFANT HEALTH OUTCOMES ASSOCIATED WITH USE OF THESE MEDICATIONS IN PREGNANCY</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44</a:t>
            </a:fld>
            <a:endParaRPr lang="en-US" dirty="0"/>
          </a:p>
        </p:txBody>
      </p:sp>
    </p:spTree>
    <p:extLst>
      <p:ext uri="{BB962C8B-B14F-4D97-AF65-F5344CB8AC3E}">
        <p14:creationId xmlns:p14="http://schemas.microsoft.com/office/powerpoint/2010/main" val="2539435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 AT MASS</a:t>
            </a:r>
            <a:r>
              <a:rPr lang="en-US" baseline="0" dirty="0" smtClean="0"/>
              <a:t> GENERAL RECOMMEND ATIVAN FOR SLEEP OVER AMBIEN</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47</a:t>
            </a:fld>
            <a:endParaRPr lang="en-US" dirty="0"/>
          </a:p>
        </p:txBody>
      </p:sp>
    </p:spTree>
    <p:extLst>
      <p:ext uri="{BB962C8B-B14F-4D97-AF65-F5344CB8AC3E}">
        <p14:creationId xmlns:p14="http://schemas.microsoft.com/office/powerpoint/2010/main" val="25118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DEPRESSED</a:t>
            </a:r>
            <a:r>
              <a:rPr lang="en-US" baseline="0" dirty="0" smtClean="0"/>
              <a:t> MOMS ARE MORE LIKELY TO PERCEIVE THEIR INFANTS AS BOTHERSOME</a:t>
            </a:r>
          </a:p>
          <a:p>
            <a:r>
              <a:rPr lang="en-US" baseline="0" dirty="0" smtClean="0"/>
              <a:t>CAN BE MORE IRRITABLE AND MAKE HARSHER JUDGEMENTS ON THEIR INFANTS</a:t>
            </a:r>
          </a:p>
          <a:p>
            <a:r>
              <a:rPr lang="en-US" baseline="0" dirty="0" smtClean="0"/>
              <a:t>ARE MORE LIKELY TO ABUSE OR NEGLECT THEIR INFANTS AND OTHER CHILDREN</a:t>
            </a:r>
          </a:p>
          <a:p>
            <a:r>
              <a:rPr lang="en-US" baseline="0" dirty="0" smtClean="0"/>
              <a:t>ARE MORE LIKELY TO STOP BREASTFEEDING</a:t>
            </a:r>
          </a:p>
          <a:p>
            <a:r>
              <a:rPr lang="en-US" baseline="0" dirty="0" smtClean="0"/>
              <a:t>ARE MORE LIKELY TO MAKE NON-ROUTINE VISITS TO THE PEDIATRICIAN</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10</a:t>
            </a:fld>
            <a:endParaRPr lang="en-US" dirty="0"/>
          </a:p>
        </p:txBody>
      </p:sp>
    </p:spTree>
    <p:extLst>
      <p:ext uri="{BB962C8B-B14F-4D97-AF65-F5344CB8AC3E}">
        <p14:creationId xmlns:p14="http://schemas.microsoft.com/office/powerpoint/2010/main" val="973842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Pharmacokinetic</a:t>
            </a:r>
            <a:r>
              <a:rPr lang="en-US" baseline="0" dirty="0" smtClean="0"/>
              <a:t> studies have shown average plasma zolpidem levels are about 50% higher in women than in men at any given time.  Difference is independent of body weight.</a:t>
            </a:r>
          </a:p>
          <a:p>
            <a:r>
              <a:rPr lang="en-US" baseline="0" dirty="0" smtClean="0"/>
              <a:t>THIS DIFFERENCE WAS NOT DETECTED IN 1992 WHEN AMBIEN OBTAINED APPROVAL</a:t>
            </a:r>
          </a:p>
          <a:p>
            <a:r>
              <a:rPr lang="en-US" baseline="0" dirty="0" smtClean="0"/>
              <a:t>PRIOR TO 1993 WOMEN OFTEN UNDER REPRESENTED IN PHARMACOKINETIC ASSEMENTS OF NEWER DRUGS</a:t>
            </a:r>
          </a:p>
          <a:p>
            <a:endParaRPr lang="en-US" baseline="0" dirty="0" smtClean="0"/>
          </a:p>
          <a:p>
            <a:r>
              <a:rPr lang="en-US" baseline="0" dirty="0" smtClean="0"/>
              <a:t>THESE FACTORS ARE IMPORTANT IN DETERMINING ABSORPTION AND DISTRIBUTION OF DRUGS WHICH EFFECTS THEIR EFFICACY AND TOLERABILITY</a:t>
            </a:r>
          </a:p>
          <a:p>
            <a:endParaRPr lang="en-US" baseline="0" dirty="0" smtClean="0"/>
          </a:p>
          <a:p>
            <a:r>
              <a:rPr lang="en-US" baseline="0" dirty="0" smtClean="0"/>
              <a:t>INPARTICULAR BENZOS ARE HIGHLY LIPOPHILIC AND CAN ACCUMULATE IN ADIPOSE TISSUE WHICH CAN INCREASE THEIR HALF LIFE IN WOMEN CAUSING GREATER RISK FOR MORE SEVERE SIDE EFFECTS IN WOMEN ESPECIALLY WHEN ELDERLY</a:t>
            </a:r>
          </a:p>
          <a:p>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48</a:t>
            </a:fld>
            <a:endParaRPr lang="en-US" dirty="0"/>
          </a:p>
        </p:txBody>
      </p:sp>
    </p:spTree>
    <p:extLst>
      <p:ext uri="{BB962C8B-B14F-4D97-AF65-F5344CB8AC3E}">
        <p14:creationId xmlns:p14="http://schemas.microsoft.com/office/powerpoint/2010/main" val="3117631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CONTROL TRIALS</a:t>
            </a:r>
          </a:p>
          <a:p>
            <a:r>
              <a:rPr lang="en-US" dirty="0" smtClean="0"/>
              <a:t>MAJOR DEPRESSIVE DISORDER</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49</a:t>
            </a:fld>
            <a:endParaRPr lang="en-US" dirty="0"/>
          </a:p>
        </p:txBody>
      </p:sp>
    </p:spTree>
    <p:extLst>
      <p:ext uri="{BB962C8B-B14F-4D97-AF65-F5344CB8AC3E}">
        <p14:creationId xmlns:p14="http://schemas.microsoft.com/office/powerpoint/2010/main" val="2729157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MONITOR FOR SYMPTOMS</a:t>
            </a:r>
            <a:r>
              <a:rPr lang="en-US" baseline="0" dirty="0" smtClean="0"/>
              <a:t> OF BIPOLAR DISORDER B/C OF HIGH PREVALENCE OF MOOD EPISODES DURING PREGNANCY AND THE POSTPARTUM PERIOD.</a:t>
            </a:r>
          </a:p>
          <a:p>
            <a:r>
              <a:rPr lang="en-US" baseline="0" dirty="0" smtClean="0"/>
              <a:t>EVEN IF NOT PREVIOUSLY DIAGNOSED CAN OCCUR</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52</a:t>
            </a:fld>
            <a:endParaRPr lang="en-US" dirty="0"/>
          </a:p>
        </p:txBody>
      </p:sp>
    </p:spTree>
    <p:extLst>
      <p:ext uri="{BB962C8B-B14F-4D97-AF65-F5344CB8AC3E}">
        <p14:creationId xmlns:p14="http://schemas.microsoft.com/office/powerpoint/2010/main" val="272386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 STRICT GUIDELINES</a:t>
            </a:r>
            <a:r>
              <a:rPr lang="en-US" baseline="0" dirty="0" smtClean="0"/>
              <a:t> AND MOST OFTEN NOT NECESSARY BUT MANY MOMS WANT TO KNOW AND CAN DECREASE THEIR ANXIETY</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55</a:t>
            </a:fld>
            <a:endParaRPr lang="en-US" dirty="0"/>
          </a:p>
        </p:txBody>
      </p:sp>
    </p:spTree>
    <p:extLst>
      <p:ext uri="{BB962C8B-B14F-4D97-AF65-F5344CB8AC3E}">
        <p14:creationId xmlns:p14="http://schemas.microsoft.com/office/powerpoint/2010/main" val="378051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MOTHERISK</a:t>
            </a:r>
            <a:r>
              <a:rPr lang="en-US" baseline="0" dirty="0" smtClean="0"/>
              <a:t> PROGRAM IN TORONTO WAS PUBLISHED IN JOURNAL OF PEDIATRICS 2012</a:t>
            </a:r>
          </a:p>
          <a:p>
            <a:r>
              <a:rPr lang="en-US" baseline="0" dirty="0" smtClean="0"/>
              <a:t>THE STUDY INCLUDED 14 BREASTFEEDING WOMEN.</a:t>
            </a:r>
          </a:p>
          <a:p>
            <a:r>
              <a:rPr lang="en-US" baseline="0" dirty="0" smtClean="0"/>
              <a:t>2 INFANTS EXPERIENCED SEDATION .</a:t>
            </a:r>
          </a:p>
          <a:p>
            <a:r>
              <a:rPr lang="en-US" baseline="0" dirty="0" smtClean="0"/>
              <a:t>THE MOMS OF THESE INFANTS WERE ALSO TAKING OTHER CNS SEDATIVES INCLUDING OPIATES, ANTIDEPRESSANTS</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56</a:t>
            </a:fld>
            <a:endParaRPr lang="en-US" dirty="0"/>
          </a:p>
        </p:txBody>
      </p:sp>
    </p:spTree>
    <p:extLst>
      <p:ext uri="{BB962C8B-B14F-4D97-AF65-F5344CB8AC3E}">
        <p14:creationId xmlns:p14="http://schemas.microsoft.com/office/powerpoint/2010/main" val="1685336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CONCERNS WITH BREAST FEEDING IN WOMEN WITH BIPOLAR DISORDER</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59</a:t>
            </a:fld>
            <a:endParaRPr lang="en-US" dirty="0"/>
          </a:p>
        </p:txBody>
      </p:sp>
    </p:spTree>
    <p:extLst>
      <p:ext uri="{BB962C8B-B14F-4D97-AF65-F5344CB8AC3E}">
        <p14:creationId xmlns:p14="http://schemas.microsoft.com/office/powerpoint/2010/main" val="149163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OF FETAL PROGRAMMING IS GATHERING</a:t>
            </a:r>
            <a:r>
              <a:rPr lang="en-US" baseline="0" dirty="0" smtClean="0"/>
              <a:t> MORE TRACTION</a:t>
            </a:r>
          </a:p>
          <a:p>
            <a:r>
              <a:rPr lang="en-US" baseline="0" dirty="0" smtClean="0"/>
              <a:t>WHAT HAPPENS IN UTERO WHILE THE FETUS IS DEVELOPING MAY PREDISPOSE A CHILD TO CERTAIN ILLNESSES LATER IN LIFE</a:t>
            </a:r>
          </a:p>
          <a:p>
            <a:r>
              <a:rPr lang="en-US" baseline="0" dirty="0" smtClean="0"/>
              <a:t>THIS CONCEPT HAS BEEN USED TO EXPLAIN SOME ASPECTS OF SUSCEPTIBILITY TO CARDIOVASCULAR DISEASE, OBESITY, AND DIABETES</a:t>
            </a:r>
          </a:p>
          <a:p>
            <a:r>
              <a:rPr lang="en-US" baseline="0" dirty="0" smtClean="0"/>
              <a:t>LESS INFORMATION REGARDING FETAL PROGRAMMING FOR PSYCHIATRIC ILLNESS</a:t>
            </a:r>
          </a:p>
          <a:p>
            <a:endParaRPr lang="en-US" baseline="0" dirty="0" smtClean="0"/>
          </a:p>
          <a:p>
            <a:r>
              <a:rPr lang="en-US" baseline="0" dirty="0" smtClean="0"/>
              <a:t>MATERNAL HYPOTHALAMIC-PITUITARY-ADRENAL AXIS MAY INFLUENCE DEVELOPMENT OF FETAL HPA AXIS</a:t>
            </a:r>
          </a:p>
          <a:p>
            <a:endParaRPr lang="en-US" baseline="0" dirty="0" smtClean="0"/>
          </a:p>
          <a:p>
            <a:r>
              <a:rPr lang="en-US" baseline="0" dirty="0" smtClean="0"/>
              <a:t>WHEN DYSREGULATION OF THE HPA AXIS OCCURS AS A RESULT OF EXPOSURE TO STRESSFUL LIFE EVENTS OR THE EXPERIENCE OF ANXIETY OR DEPRESSIVE SYMPTOMS DURING PREGNANCY .</a:t>
            </a:r>
          </a:p>
          <a:p>
            <a:r>
              <a:rPr lang="en-US" baseline="0" dirty="0" smtClean="0"/>
              <a:t>THIS MAY LEAD TO LONG-STANDING ALTERATIONS IN THE FETAL HPA AXIS, MAKING THE CHILD MORE SUSCEPTIBLE TO DEPRESSION OR ANXIETY AS AN ADULT</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12</a:t>
            </a:fld>
            <a:endParaRPr lang="en-US" dirty="0"/>
          </a:p>
        </p:txBody>
      </p:sp>
    </p:spTree>
    <p:extLst>
      <p:ext uri="{BB962C8B-B14F-4D97-AF65-F5344CB8AC3E}">
        <p14:creationId xmlns:p14="http://schemas.microsoft.com/office/powerpoint/2010/main" val="323700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STUDY DEMONSTRATED THAT ANTENATAL DEPRESSION MAY INCREASE RISK FOR ADOLESCENT DEPRESSION</a:t>
            </a:r>
          </a:p>
          <a:p>
            <a:endParaRPr lang="en-US" baseline="0" dirty="0" smtClean="0"/>
          </a:p>
          <a:p>
            <a:r>
              <a:rPr lang="en-US" baseline="0" dirty="0" smtClean="0"/>
              <a:t>BECAUSE  SO MANY WOMEN WITH ANTENATAL DEPRESSION ALSO HAVE PPD, IT CAN BE MORE DIFFICULT TO DETERMINE WHICH EXPOSURE – ANTENATAL OR POSTPARTUM – IS RESPONSIBLE FOR INCREASING A CHILD’S RISK FOR DEPRESSION.</a:t>
            </a:r>
          </a:p>
          <a:p>
            <a:endParaRPr lang="en-US" baseline="0" dirty="0" smtClean="0"/>
          </a:p>
          <a:p>
            <a:r>
              <a:rPr lang="en-US" baseline="0" dirty="0" smtClean="0"/>
              <a:t>HOWEVER, RESEARCHERS USING STATISTICAL MODELS WERE ABLE TO DEMONSTRATE THAT ANTENATAL DEPRESSION WAS AN INDEPENDENT RISK FACTOR FOR DEPRESSION IN THEIR CHILDREN AT AGE 18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13</a:t>
            </a:fld>
            <a:endParaRPr lang="en-US" dirty="0"/>
          </a:p>
        </p:txBody>
      </p:sp>
    </p:spTree>
    <p:extLst>
      <p:ext uri="{BB962C8B-B14F-4D97-AF65-F5344CB8AC3E}">
        <p14:creationId xmlns:p14="http://schemas.microsoft.com/office/powerpoint/2010/main" val="162924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24</a:t>
            </a:fld>
            <a:endParaRPr lang="en-US" dirty="0"/>
          </a:p>
        </p:txBody>
      </p:sp>
    </p:spTree>
    <p:extLst>
      <p:ext uri="{BB962C8B-B14F-4D97-AF65-F5344CB8AC3E}">
        <p14:creationId xmlns:p14="http://schemas.microsoft.com/office/powerpoint/2010/main" val="94846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Newer drugs can get a designation category</a:t>
            </a:r>
            <a:r>
              <a:rPr lang="en-US" baseline="0" dirty="0" smtClean="0"/>
              <a:t> in the absence of any human pregnancy data.  </a:t>
            </a:r>
          </a:p>
          <a:p>
            <a:r>
              <a:rPr lang="en-US" baseline="0" dirty="0" smtClean="0"/>
              <a:t>Most psychiatric meds are considered a Category  C or D</a:t>
            </a:r>
          </a:p>
          <a:p>
            <a:r>
              <a:rPr lang="en-US" baseline="0" dirty="0" smtClean="0"/>
              <a:t>Not clear difference between the 2 categories in terms of safety</a:t>
            </a:r>
          </a:p>
          <a:p>
            <a:r>
              <a:rPr lang="en-US" baseline="0" dirty="0" smtClean="0"/>
              <a:t>FDA is addressing these problems.</a:t>
            </a:r>
          </a:p>
          <a:p>
            <a:r>
              <a:rPr lang="en-US" baseline="0" dirty="0" smtClean="0"/>
              <a:t>	Improving the current labeling system</a:t>
            </a:r>
          </a:p>
          <a:p>
            <a:r>
              <a:rPr lang="en-US" baseline="0" dirty="0" smtClean="0"/>
              <a:t>	Providing more information about the risks and benefits in descriptive format</a:t>
            </a:r>
          </a:p>
          <a:p>
            <a:r>
              <a:rPr lang="en-US" baseline="0" dirty="0" smtClean="0"/>
              <a:t>	Providing more information about the risks of the untreated disorder for which the medicatin is used</a:t>
            </a:r>
          </a:p>
          <a:p>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25</a:t>
            </a:fld>
            <a:endParaRPr lang="en-US" dirty="0"/>
          </a:p>
        </p:txBody>
      </p:sp>
    </p:spTree>
    <p:extLst>
      <p:ext uri="{BB962C8B-B14F-4D97-AF65-F5344CB8AC3E}">
        <p14:creationId xmlns:p14="http://schemas.microsoft.com/office/powerpoint/2010/main" val="375032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smtClean="0"/>
              <a:t>less likely to exacerbate orthostatic hypotension</a:t>
            </a:r>
          </a:p>
          <a:p>
            <a:pPr marL="628650" lvl="1" indent="-171450">
              <a:buFontTx/>
              <a:buChar char="-"/>
            </a:pPr>
            <a:endParaRPr lang="en-US" dirty="0" smtClean="0"/>
          </a:p>
          <a:p>
            <a:pPr marL="628650" lvl="1" indent="-171450">
              <a:buFontTx/>
              <a:buChar char="-"/>
            </a:pPr>
            <a:r>
              <a:rPr lang="en-US" dirty="0" smtClean="0"/>
              <a:t>In general TCAs can be difficult to tolerate due to sedation</a:t>
            </a:r>
          </a:p>
          <a:p>
            <a:pPr marL="628650" lvl="1" indent="-171450">
              <a:buFontTx/>
              <a:buChar char="-"/>
            </a:pPr>
            <a:r>
              <a:rPr lang="en-US" dirty="0" smtClean="0"/>
              <a:t>Dry mouth blurry vision, not used as</a:t>
            </a:r>
            <a:r>
              <a:rPr lang="en-US" baseline="0" dirty="0" smtClean="0"/>
              <a:t> often</a:t>
            </a:r>
          </a:p>
          <a:p>
            <a:pPr marL="628650" lvl="1" indent="-171450">
              <a:buFontTx/>
              <a:buChar char="-"/>
            </a:pPr>
            <a:r>
              <a:rPr lang="en-US" baseline="0" dirty="0" smtClean="0"/>
              <a:t>Do not often use wellbutrin unless only medication that has been helpful.</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27</a:t>
            </a:fld>
            <a:endParaRPr lang="en-US" dirty="0"/>
          </a:p>
        </p:txBody>
      </p:sp>
    </p:spTree>
    <p:extLst>
      <p:ext uri="{BB962C8B-B14F-4D97-AF65-F5344CB8AC3E}">
        <p14:creationId xmlns:p14="http://schemas.microsoft.com/office/powerpoint/2010/main" val="13432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blood pressure inside an unborn child’s lungs is higher than normal.  The extra blood is funneled away from the lungs through a duct known as the ductus arteriosus.  However, after the child is born the lungs begin to function and the blood pressure decreases within them while the amount of blood delivered to the lungs increases.  The ductus arteriosus closes permanently since it will never again be needed.</a:t>
            </a:r>
          </a:p>
          <a:p>
            <a:r>
              <a:rPr lang="en-US" dirty="0" smtClean="0"/>
              <a:t>But if Persistent Pulmonary Hypertension occurs, the ductus arteriosus remains open and the blood pressure with the newborn’s lungs remains dangerously high.  Blood that should be delivered to the lungs is funneled elsewhere in the body.  It is very rare, occurring in only about two out of every one thousand newborns.</a:t>
            </a:r>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29</a:t>
            </a:fld>
            <a:endParaRPr lang="en-US" dirty="0"/>
          </a:p>
        </p:txBody>
      </p:sp>
    </p:spTree>
    <p:extLst>
      <p:ext uri="{BB962C8B-B14F-4D97-AF65-F5344CB8AC3E}">
        <p14:creationId xmlns:p14="http://schemas.microsoft.com/office/powerpoint/2010/main" val="9042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36BD-4F53-42BD-8327-063D41907307}" type="slidenum">
              <a:rPr lang="en-US" smtClean="0"/>
              <a:t>30</a:t>
            </a:fld>
            <a:endParaRPr lang="en-US" dirty="0"/>
          </a:p>
        </p:txBody>
      </p:sp>
    </p:spTree>
    <p:extLst>
      <p:ext uri="{BB962C8B-B14F-4D97-AF65-F5344CB8AC3E}">
        <p14:creationId xmlns:p14="http://schemas.microsoft.com/office/powerpoint/2010/main" val="156678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C2AD8A-BE9D-4805-8945-34A9C36AB6E1}"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C2AD8A-BE9D-4805-8945-34A9C36AB6E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2C2AD8A-BE9D-4805-8945-34A9C36AB6E1}"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2C2AD8A-BE9D-4805-8945-34A9C36AB6E1}"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C2AD8A-BE9D-4805-8945-34A9C36AB6E1}"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3A3CE44-1E9F-40D6-BBD5-2B3B694A489A}" type="datetimeFigureOut">
              <a:rPr lang="en-US" smtClean="0"/>
              <a:t>03/20/2014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C2AD8A-BE9D-4805-8945-34A9C36AB6E1}"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C2AD8A-BE9D-4805-8945-34A9C36AB6E1}"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2C2AD8A-BE9D-4805-8945-34A9C36AB6E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C2AD8A-BE9D-4805-8945-34A9C36AB6E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C2AD8A-BE9D-4805-8945-34A9C36AB6E1}"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A3A3CE44-1E9F-40D6-BBD5-2B3B694A489A}" type="datetimeFigureOut">
              <a:rPr lang="en-US" smtClean="0"/>
              <a:t>03/20/2014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2C2AD8A-BE9D-4805-8945-34A9C36AB6E1}"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A3A3CE44-1E9F-40D6-BBD5-2B3B694A489A}" type="datetimeFigureOut">
              <a:rPr lang="en-US" smtClean="0"/>
              <a:t>03/20/2014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3A3CE44-1E9F-40D6-BBD5-2B3B694A489A}" type="datetimeFigureOut">
              <a:rPr lang="en-US" smtClean="0"/>
              <a:t>03/20/2014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C2AD8A-BE9D-4805-8945-34A9C36AB6E1}"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postpartum.net/" TargetMode="External"/><Relationship Id="rId7" Type="http://schemas.openxmlformats.org/officeDocument/2006/relationships/hyperlink" Target="http://www.mhainde.org/" TargetMode="External"/><Relationship Id="rId2" Type="http://schemas.openxmlformats.org/officeDocument/2006/relationships/hyperlink" Target="http://www.womensmentalhealth.org/" TargetMode="External"/><Relationship Id="rId1" Type="http://schemas.openxmlformats.org/officeDocument/2006/relationships/slideLayout" Target="../slideLayouts/slideLayout2.xml"/><Relationship Id="rId6" Type="http://schemas.openxmlformats.org/officeDocument/2006/relationships/hyperlink" Target="http://mchb.hrsa.gov/pregnancyand" TargetMode="External"/><Relationship Id="rId5" Type="http://schemas.openxmlformats.org/officeDocument/2006/relationships/hyperlink" Target="http://www.spectrumhealth.org/body.cfm?id=563" TargetMode="External"/><Relationship Id="rId4" Type="http://schemas.openxmlformats.org/officeDocument/2006/relationships/hyperlink" Target="http://www.depressionafterdeliver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3616" y="2362199"/>
            <a:ext cx="6396799" cy="4191001"/>
          </a:xfrm>
        </p:spPr>
        <p:txBody>
          <a:bodyPr>
            <a:normAutofit fontScale="77500" lnSpcReduction="20000"/>
          </a:bodyPr>
          <a:lstStyle/>
          <a:p>
            <a:endParaRPr lang="en-US" sz="4400" dirty="0" smtClean="0"/>
          </a:p>
          <a:p>
            <a:r>
              <a:rPr lang="en-US" sz="4400" dirty="0" smtClean="0"/>
              <a:t>Perinatal Mood and Anxiety Disorders</a:t>
            </a:r>
          </a:p>
          <a:p>
            <a:endParaRPr lang="en-US" sz="4400" dirty="0" smtClean="0"/>
          </a:p>
          <a:p>
            <a:r>
              <a:rPr lang="en-US" sz="2800" dirty="0" smtClean="0"/>
              <a:t>Janet Brown, APRN, BC</a:t>
            </a:r>
          </a:p>
          <a:p>
            <a:r>
              <a:rPr lang="en-US" sz="2800" dirty="0" smtClean="0"/>
              <a:t>Advanced Practice Nurse</a:t>
            </a:r>
          </a:p>
          <a:p>
            <a:r>
              <a:rPr lang="en-US" sz="2800" dirty="0" smtClean="0"/>
              <a:t>Women’s Emotional Wellness</a:t>
            </a:r>
          </a:p>
          <a:p>
            <a:r>
              <a:rPr lang="en-US" sz="2800" dirty="0" smtClean="0"/>
              <a:t>Christiana Care Health System</a:t>
            </a:r>
            <a:endParaRPr lang="en-US" sz="2800" dirty="0"/>
          </a:p>
        </p:txBody>
      </p:sp>
      <p:sp>
        <p:nvSpPr>
          <p:cNvPr id="2" name="Title 1"/>
          <p:cNvSpPr>
            <a:spLocks noGrp="1"/>
          </p:cNvSpPr>
          <p:nvPr>
            <p:ph type="ctrTitle"/>
          </p:nvPr>
        </p:nvSpPr>
        <p:spPr>
          <a:xfrm>
            <a:off x="723900" y="2026356"/>
            <a:ext cx="8191500" cy="3764844"/>
          </a:xfrm>
        </p:spPr>
        <p:txBody>
          <a:bodyPr>
            <a:normAutofit/>
          </a:bodyPr>
          <a:lstStyle/>
          <a:p>
            <a:r>
              <a:rPr lang="en-US" sz="4000" dirty="0" smtClean="0"/>
              <a:t/>
            </a:r>
            <a:br>
              <a:rPr lang="en-US" sz="4000" dirty="0" smtClean="0"/>
            </a:br>
            <a:endParaRPr lang="en-US" sz="4000" dirty="0"/>
          </a:p>
        </p:txBody>
      </p:sp>
      <p:pic>
        <p:nvPicPr>
          <p:cNvPr id="4" name="Picture 3"/>
          <p:cNvPicPr>
            <a:picLocks noChangeAspect="1"/>
          </p:cNvPicPr>
          <p:nvPr/>
        </p:nvPicPr>
        <p:blipFill>
          <a:blip r:embed="rId2"/>
          <a:stretch>
            <a:fillRect/>
          </a:stretch>
        </p:blipFill>
        <p:spPr>
          <a:xfrm>
            <a:off x="1143000" y="-5644"/>
            <a:ext cx="7239000" cy="2032000"/>
          </a:xfrm>
          <a:prstGeom prst="rect">
            <a:avLst/>
          </a:prstGeom>
        </p:spPr>
      </p:pic>
    </p:spTree>
    <p:extLst>
      <p:ext uri="{BB962C8B-B14F-4D97-AF65-F5344CB8AC3E}">
        <p14:creationId xmlns:p14="http://schemas.microsoft.com/office/powerpoint/2010/main" val="313869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Behaviors of Depressed Mothers</a:t>
            </a:r>
            <a:endParaRPr lang="en-US" sz="3200" dirty="0"/>
          </a:p>
        </p:txBody>
      </p:sp>
      <p:sp>
        <p:nvSpPr>
          <p:cNvPr id="3" name="Content Placeholder 2"/>
          <p:cNvSpPr>
            <a:spLocks noGrp="1"/>
          </p:cNvSpPr>
          <p:nvPr>
            <p:ph sz="quarter" idx="1"/>
          </p:nvPr>
        </p:nvSpPr>
        <p:spPr/>
        <p:txBody>
          <a:bodyPr>
            <a:normAutofit fontScale="70000" lnSpcReduction="20000"/>
          </a:bodyPr>
          <a:lstStyle/>
          <a:p>
            <a:endParaRPr lang="en-US" sz="2400" dirty="0" smtClean="0"/>
          </a:p>
          <a:p>
            <a:pPr>
              <a:lnSpc>
                <a:spcPct val="170000"/>
              </a:lnSpc>
            </a:pPr>
            <a:r>
              <a:rPr lang="en-US" sz="2600" dirty="0" smtClean="0"/>
              <a:t>Less likely to care for themselves or their children</a:t>
            </a:r>
          </a:p>
          <a:p>
            <a:pPr>
              <a:lnSpc>
                <a:spcPct val="170000"/>
              </a:lnSpc>
            </a:pPr>
            <a:r>
              <a:rPr lang="en-US" sz="2600" dirty="0" smtClean="0"/>
              <a:t>More likely to use illicit substances and tobacco</a:t>
            </a:r>
          </a:p>
          <a:p>
            <a:pPr>
              <a:lnSpc>
                <a:spcPct val="170000"/>
              </a:lnSpc>
            </a:pPr>
            <a:r>
              <a:rPr lang="en-US" sz="2600" dirty="0" smtClean="0"/>
              <a:t>Less likely to bond with their infants and interact with other children</a:t>
            </a:r>
          </a:p>
          <a:p>
            <a:pPr>
              <a:lnSpc>
                <a:spcPct val="170000"/>
              </a:lnSpc>
            </a:pPr>
            <a:r>
              <a:rPr lang="en-US" sz="2600" dirty="0" smtClean="0"/>
              <a:t>Suicide is major cause of maternal death in pregnancy </a:t>
            </a:r>
            <a:r>
              <a:rPr lang="en-US" sz="1600" dirty="0" smtClean="0"/>
              <a:t>(Shadigian &amp; Bauer, 2005)</a:t>
            </a:r>
            <a:endParaRPr lang="en-US" sz="2400" dirty="0" smtClean="0"/>
          </a:p>
          <a:p>
            <a:pPr>
              <a:lnSpc>
                <a:spcPct val="170000"/>
              </a:lnSpc>
            </a:pPr>
            <a:r>
              <a:rPr lang="en-US" sz="2600" dirty="0" smtClean="0"/>
              <a:t>In general, psychiatric disorders are leading cause of indirect maternal deaths </a:t>
            </a:r>
            <a:r>
              <a:rPr lang="en-US" sz="1600" dirty="0" smtClean="0"/>
              <a:t>(Oates, 2003)</a:t>
            </a:r>
          </a:p>
          <a:p>
            <a:pPr>
              <a:lnSpc>
                <a:spcPct val="170000"/>
              </a:lnSpc>
            </a:pPr>
            <a:r>
              <a:rPr lang="en-US" sz="2600" dirty="0" smtClean="0"/>
              <a:t>To attain best outcome for mother and baby, medications are often required in pregnancy</a:t>
            </a:r>
          </a:p>
          <a:p>
            <a:endParaRPr lang="en-US" sz="1600" dirty="0" smtClean="0"/>
          </a:p>
          <a:p>
            <a:endParaRPr lang="en-US" sz="2400" dirty="0" smtClean="0"/>
          </a:p>
          <a:p>
            <a:pPr marL="0" indent="0">
              <a:buNone/>
            </a:pPr>
            <a:r>
              <a:rPr lang="en-US" sz="2400" dirty="0"/>
              <a:t>	</a:t>
            </a:r>
          </a:p>
        </p:txBody>
      </p:sp>
    </p:spTree>
    <p:extLst>
      <p:ext uri="{BB962C8B-B14F-4D97-AF65-F5344CB8AC3E}">
        <p14:creationId xmlns:p14="http://schemas.microsoft.com/office/powerpoint/2010/main" val="395333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Effects of Depression in Pregnancy </a:t>
            </a:r>
            <a:endParaRPr lang="en-US" sz="3200" dirty="0"/>
          </a:p>
        </p:txBody>
      </p:sp>
      <p:sp>
        <p:nvSpPr>
          <p:cNvPr id="3" name="Content Placeholder 2"/>
          <p:cNvSpPr>
            <a:spLocks noGrp="1"/>
          </p:cNvSpPr>
          <p:nvPr>
            <p:ph sz="quarter" idx="1"/>
          </p:nvPr>
        </p:nvSpPr>
        <p:spPr/>
        <p:txBody>
          <a:bodyPr>
            <a:normAutofit/>
          </a:bodyPr>
          <a:lstStyle/>
          <a:p>
            <a:pPr marL="0" indent="0">
              <a:lnSpc>
                <a:spcPct val="150000"/>
              </a:lnSpc>
              <a:buNone/>
            </a:pPr>
            <a:r>
              <a:rPr lang="en-US" sz="2400" dirty="0" smtClean="0"/>
              <a:t>Depression in pregnancy associated with:</a:t>
            </a:r>
          </a:p>
          <a:p>
            <a:pPr>
              <a:lnSpc>
                <a:spcPct val="150000"/>
              </a:lnSpc>
            </a:pPr>
            <a:r>
              <a:rPr lang="en-US" sz="2400" dirty="0" smtClean="0"/>
              <a:t>Lower birth weight</a:t>
            </a:r>
          </a:p>
          <a:p>
            <a:pPr>
              <a:lnSpc>
                <a:spcPct val="150000"/>
              </a:lnSpc>
            </a:pPr>
            <a:r>
              <a:rPr lang="en-US" sz="2400" dirty="0" smtClean="0"/>
              <a:t>Preterm delivery</a:t>
            </a:r>
          </a:p>
          <a:p>
            <a:pPr>
              <a:lnSpc>
                <a:spcPct val="150000"/>
              </a:lnSpc>
            </a:pPr>
            <a:r>
              <a:rPr lang="en-US" sz="2400" dirty="0" smtClean="0"/>
              <a:t>Decrease motor tone and activity in baby</a:t>
            </a:r>
          </a:p>
          <a:p>
            <a:pPr>
              <a:lnSpc>
                <a:spcPct val="150000"/>
              </a:lnSpc>
            </a:pPr>
            <a:r>
              <a:rPr lang="en-US" sz="2400" dirty="0" smtClean="0"/>
              <a:t>Poor reflexes in baby</a:t>
            </a:r>
          </a:p>
          <a:p>
            <a:pPr>
              <a:lnSpc>
                <a:spcPct val="150000"/>
              </a:lnSpc>
            </a:pPr>
            <a:r>
              <a:rPr lang="en-US" sz="2400" dirty="0" smtClean="0">
                <a:solidFill>
                  <a:prstClr val="black"/>
                </a:solidFill>
              </a:rPr>
              <a:t>Elevated cortisol levels in mom</a:t>
            </a:r>
            <a:endParaRPr lang="en-US" sz="2400" dirty="0"/>
          </a:p>
          <a:p>
            <a:pPr>
              <a:lnSpc>
                <a:spcPct val="150000"/>
              </a:lnSpc>
            </a:pPr>
            <a:r>
              <a:rPr lang="en-US" sz="2400" dirty="0" smtClean="0"/>
              <a:t>ADHD and behavioral problems, particularly in boys</a:t>
            </a:r>
          </a:p>
          <a:p>
            <a:pPr marL="0" indent="0">
              <a:lnSpc>
                <a:spcPct val="150000"/>
              </a:lnSpc>
              <a:buNone/>
            </a:pPr>
            <a:endParaRPr lang="en-US" dirty="0"/>
          </a:p>
        </p:txBody>
      </p:sp>
      <p:pic>
        <p:nvPicPr>
          <p:cNvPr id="4" name="Picture 3"/>
          <p:cNvPicPr>
            <a:picLocks noChangeAspect="1"/>
          </p:cNvPicPr>
          <p:nvPr/>
        </p:nvPicPr>
        <p:blipFill>
          <a:blip r:embed="rId2"/>
          <a:stretch>
            <a:fillRect/>
          </a:stretch>
        </p:blipFill>
        <p:spPr>
          <a:xfrm>
            <a:off x="6248400" y="1600200"/>
            <a:ext cx="2743200" cy="2362200"/>
          </a:xfrm>
          <a:prstGeom prst="rect">
            <a:avLst/>
          </a:prstGeom>
        </p:spPr>
      </p:pic>
    </p:spTree>
    <p:extLst>
      <p:ext uri="{BB962C8B-B14F-4D97-AF65-F5344CB8AC3E}">
        <p14:creationId xmlns:p14="http://schemas.microsoft.com/office/powerpoint/2010/main" val="427261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Depression in Pregnancy</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Fetal Programming</a:t>
            </a:r>
          </a:p>
          <a:p>
            <a:r>
              <a:rPr lang="en-US" sz="2400" dirty="0" smtClean="0"/>
              <a:t>What happens in utero may predispose child to certain illnesses</a:t>
            </a:r>
          </a:p>
          <a:p>
            <a:r>
              <a:rPr lang="en-US" sz="2400" dirty="0" smtClean="0"/>
              <a:t>Alterations in maternal HPA axis may influence development of fetal HPA axis</a:t>
            </a:r>
          </a:p>
          <a:p>
            <a:r>
              <a:rPr lang="en-US" sz="2400" dirty="0" smtClean="0"/>
              <a:t>2008, van den Bergh tested hypothesis </a:t>
            </a:r>
          </a:p>
          <a:p>
            <a:r>
              <a:rPr lang="en-US" sz="2400" dirty="0"/>
              <a:t>Higher levels of maternal anxiety at 12-22 weeks gestation associated with higher cortisol levels in children age </a:t>
            </a:r>
            <a:r>
              <a:rPr lang="en-US" sz="2400" dirty="0" smtClean="0"/>
              <a:t>15</a:t>
            </a:r>
          </a:p>
          <a:p>
            <a:r>
              <a:rPr lang="en-US" sz="2400" dirty="0" smtClean="0"/>
              <a:t>Maternal </a:t>
            </a:r>
            <a:r>
              <a:rPr lang="en-US" sz="2400" dirty="0"/>
              <a:t>anxiety at 12-22 weeks associated with increase risk of depressive symptoms in adolescent </a:t>
            </a:r>
            <a:r>
              <a:rPr lang="en-US" sz="2400" dirty="0" smtClean="0"/>
              <a:t>girls</a:t>
            </a:r>
          </a:p>
          <a:p>
            <a:pPr marL="0" indent="0">
              <a:buNone/>
            </a:pPr>
            <a:endParaRPr lang="en-US" sz="1200" dirty="0" smtClean="0"/>
          </a:p>
          <a:p>
            <a:pPr marL="0" indent="0">
              <a:buNone/>
            </a:pPr>
            <a:r>
              <a:rPr lang="en-US" sz="1200" dirty="0" smtClean="0"/>
              <a:t>womensmentalhealth.org/Cohen/mgh</a:t>
            </a:r>
            <a:endParaRPr lang="en-US" sz="1200" dirty="0"/>
          </a:p>
          <a:p>
            <a:endParaRPr lang="en-US" sz="2400" dirty="0" smtClean="0"/>
          </a:p>
        </p:txBody>
      </p:sp>
    </p:spTree>
    <p:extLst>
      <p:ext uri="{BB962C8B-B14F-4D97-AF65-F5344CB8AC3E}">
        <p14:creationId xmlns:p14="http://schemas.microsoft.com/office/powerpoint/2010/main" val="176157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Depression in Pregnancy</a:t>
            </a:r>
          </a:p>
        </p:txBody>
      </p:sp>
      <p:sp>
        <p:nvSpPr>
          <p:cNvPr id="3" name="Content Placeholder 2"/>
          <p:cNvSpPr>
            <a:spLocks noGrp="1"/>
          </p:cNvSpPr>
          <p:nvPr>
            <p:ph sz="quarter" idx="1"/>
          </p:nvPr>
        </p:nvSpPr>
        <p:spPr/>
        <p:txBody>
          <a:bodyPr>
            <a:normAutofit/>
          </a:bodyPr>
          <a:lstStyle/>
          <a:p>
            <a:r>
              <a:rPr lang="en-US" sz="2400" dirty="0" smtClean="0"/>
              <a:t>Fetal exposure to antenatal depression may increase risk for adolescent depression (Pearson et al, 2013)</a:t>
            </a:r>
          </a:p>
          <a:p>
            <a:r>
              <a:rPr lang="en-US" sz="2400" dirty="0" smtClean="0"/>
              <a:t>Antenatal depression an independent risk factor</a:t>
            </a:r>
          </a:p>
          <a:p>
            <a:r>
              <a:rPr lang="en-US" sz="2400" dirty="0" smtClean="0"/>
              <a:t>Higher maternal depression scores associated with higher risk of depression in adolescent offspring</a:t>
            </a:r>
          </a:p>
          <a:p>
            <a:r>
              <a:rPr lang="en-US" sz="2400" dirty="0" smtClean="0"/>
              <a:t>Women with higher education level can reduced risk postpartum but not antenatal</a:t>
            </a:r>
          </a:p>
          <a:p>
            <a:r>
              <a:rPr lang="en-US" sz="2400" dirty="0" smtClean="0"/>
              <a:t>Higher education level associated with environmental advantages which can mitigate negative effects of postpartum </a:t>
            </a:r>
            <a:r>
              <a:rPr lang="en-US" sz="2400" dirty="0" smtClean="0"/>
              <a:t>depression</a:t>
            </a:r>
          </a:p>
          <a:p>
            <a:pPr lvl="5"/>
            <a:endParaRPr lang="en-US" sz="1500" dirty="0" smtClean="0"/>
          </a:p>
          <a:p>
            <a:pPr marL="0" indent="0">
              <a:buNone/>
            </a:pPr>
            <a:r>
              <a:rPr lang="en-US" sz="1100" dirty="0"/>
              <a:t> womensmentalhealth.org/Cohen/mgh</a:t>
            </a:r>
            <a:endParaRPr lang="en-US" sz="1100" dirty="0" smtClean="0"/>
          </a:p>
          <a:p>
            <a:endParaRPr lang="en-US" dirty="0"/>
          </a:p>
        </p:txBody>
      </p:sp>
    </p:spTree>
    <p:extLst>
      <p:ext uri="{BB962C8B-B14F-4D97-AF65-F5344CB8AC3E}">
        <p14:creationId xmlns:p14="http://schemas.microsoft.com/office/powerpoint/2010/main" val="324032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Depression in Pregnancy</a:t>
            </a:r>
          </a:p>
        </p:txBody>
      </p:sp>
      <p:sp>
        <p:nvSpPr>
          <p:cNvPr id="3" name="Content Placeholder 2"/>
          <p:cNvSpPr>
            <a:spLocks noGrp="1"/>
          </p:cNvSpPr>
          <p:nvPr>
            <p:ph sz="quarter" idx="1"/>
          </p:nvPr>
        </p:nvSpPr>
        <p:spPr/>
        <p:txBody>
          <a:bodyPr>
            <a:normAutofit fontScale="92500"/>
          </a:bodyPr>
          <a:lstStyle/>
          <a:p>
            <a:endParaRPr lang="en-US" sz="2400" dirty="0" smtClean="0"/>
          </a:p>
          <a:p>
            <a:pPr>
              <a:lnSpc>
                <a:spcPct val="150000"/>
              </a:lnSpc>
            </a:pPr>
            <a:r>
              <a:rPr lang="en-US" sz="2400" dirty="0" smtClean="0"/>
              <a:t>Antenatal and Postnatal depression both linked to increased risk for depression in adolescent offspring</a:t>
            </a:r>
          </a:p>
          <a:p>
            <a:pPr>
              <a:lnSpc>
                <a:spcPct val="150000"/>
              </a:lnSpc>
            </a:pPr>
            <a:r>
              <a:rPr lang="en-US" sz="2400" dirty="0" smtClean="0"/>
              <a:t>Pathways for transmission different</a:t>
            </a:r>
          </a:p>
          <a:p>
            <a:pPr>
              <a:lnSpc>
                <a:spcPct val="150000"/>
              </a:lnSpc>
            </a:pPr>
            <a:r>
              <a:rPr lang="en-US" sz="2400" dirty="0" smtClean="0"/>
              <a:t>Postnatal through environmental mechanism</a:t>
            </a:r>
          </a:p>
          <a:p>
            <a:pPr>
              <a:lnSpc>
                <a:spcPct val="150000"/>
              </a:lnSpc>
            </a:pPr>
            <a:r>
              <a:rPr lang="en-US" sz="2400" dirty="0"/>
              <a:t>Antenatal result of biological consequences in utero</a:t>
            </a:r>
          </a:p>
          <a:p>
            <a:pPr>
              <a:lnSpc>
                <a:spcPct val="150000"/>
              </a:lnSpc>
            </a:pPr>
            <a:r>
              <a:rPr lang="en-US" sz="2400" dirty="0" smtClean="0"/>
              <a:t>Hypothesis – dysregulation of the maternal HPA axis impacting fetal HPA axis </a:t>
            </a:r>
          </a:p>
          <a:p>
            <a:pPr lvl="8">
              <a:lnSpc>
                <a:spcPct val="150000"/>
              </a:lnSpc>
            </a:pPr>
            <a:r>
              <a:rPr lang="en-US" sz="1100" dirty="0" smtClean="0"/>
              <a:t>                                                                            </a:t>
            </a:r>
            <a:r>
              <a:rPr lang="en-US" sz="1200" dirty="0" smtClean="0"/>
              <a:t>womensmentalhealth.org/Cohen/mgh</a:t>
            </a:r>
            <a:endParaRPr lang="en-US" sz="1100" dirty="0"/>
          </a:p>
        </p:txBody>
      </p:sp>
    </p:spTree>
    <p:extLst>
      <p:ext uri="{BB962C8B-B14F-4D97-AF65-F5344CB8AC3E}">
        <p14:creationId xmlns:p14="http://schemas.microsoft.com/office/powerpoint/2010/main" val="1964985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Depression in Pregnancy</a:t>
            </a:r>
          </a:p>
        </p:txBody>
      </p:sp>
      <p:sp>
        <p:nvSpPr>
          <p:cNvPr id="3" name="Content Placeholder 2"/>
          <p:cNvSpPr>
            <a:spLocks noGrp="1"/>
          </p:cNvSpPr>
          <p:nvPr>
            <p:ph sz="quarter" idx="1"/>
          </p:nvPr>
        </p:nvSpPr>
        <p:spPr/>
        <p:txBody>
          <a:bodyPr>
            <a:normAutofit fontScale="92500" lnSpcReduction="20000"/>
          </a:bodyPr>
          <a:lstStyle/>
          <a:p>
            <a:pPr>
              <a:lnSpc>
                <a:spcPct val="160000"/>
              </a:lnSpc>
            </a:pPr>
            <a:r>
              <a:rPr lang="en-US" sz="2000" dirty="0" smtClean="0"/>
              <a:t>Opportunities for intervention</a:t>
            </a:r>
          </a:p>
          <a:p>
            <a:pPr>
              <a:lnSpc>
                <a:spcPct val="160000"/>
              </a:lnSpc>
            </a:pPr>
            <a:r>
              <a:rPr lang="en-US" sz="2000" dirty="0" smtClean="0"/>
              <a:t>Importance of early detection and treatment of perinatal mood and anxiety disorders</a:t>
            </a:r>
          </a:p>
          <a:p>
            <a:pPr>
              <a:lnSpc>
                <a:spcPct val="160000"/>
              </a:lnSpc>
            </a:pPr>
            <a:r>
              <a:rPr lang="en-US" sz="2000" dirty="0" smtClean="0"/>
              <a:t>Last decade has shown increase focus on detecting and treating postpartum psychiatric illness</a:t>
            </a:r>
          </a:p>
          <a:p>
            <a:pPr>
              <a:lnSpc>
                <a:spcPct val="160000"/>
              </a:lnSpc>
            </a:pPr>
            <a:r>
              <a:rPr lang="en-US" sz="2000" dirty="0" smtClean="0"/>
              <a:t>These studies show this may be too late to decrease risks in children who are exposed to anxiety and depression in utero</a:t>
            </a:r>
          </a:p>
          <a:p>
            <a:pPr>
              <a:lnSpc>
                <a:spcPct val="160000"/>
              </a:lnSpc>
            </a:pPr>
            <a:r>
              <a:rPr lang="en-US" sz="2000" dirty="0" smtClean="0"/>
              <a:t>Studies indicate 10%-15% women suffer with depression in pregnancy</a:t>
            </a:r>
          </a:p>
          <a:p>
            <a:pPr>
              <a:lnSpc>
                <a:spcPct val="160000"/>
              </a:lnSpc>
            </a:pPr>
            <a:r>
              <a:rPr lang="en-US" sz="2000" dirty="0" smtClean="0"/>
              <a:t>Many do not receive treatment or treatment is inadequate</a:t>
            </a:r>
          </a:p>
          <a:p>
            <a:pPr marL="0" indent="0">
              <a:lnSpc>
                <a:spcPct val="160000"/>
              </a:lnSpc>
              <a:buNone/>
            </a:pPr>
            <a:r>
              <a:rPr lang="en-US" sz="2000" dirty="0"/>
              <a:t>	</a:t>
            </a:r>
            <a:r>
              <a:rPr lang="en-US" sz="2000" dirty="0" smtClean="0"/>
              <a:t>				</a:t>
            </a:r>
            <a:r>
              <a:rPr lang="en-US" sz="1200" dirty="0" smtClean="0"/>
              <a:t>womensmentalhealth.org/Cohen/MGH</a:t>
            </a:r>
            <a:endParaRPr lang="en-US" sz="2000" dirty="0"/>
          </a:p>
        </p:txBody>
      </p:sp>
    </p:spTree>
    <p:extLst>
      <p:ext uri="{BB962C8B-B14F-4D97-AF65-F5344CB8AC3E}">
        <p14:creationId xmlns:p14="http://schemas.microsoft.com/office/powerpoint/2010/main" val="123647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lgn="ctr">
              <a:buNone/>
            </a:pPr>
            <a:r>
              <a:rPr lang="en-US" dirty="0" smtClean="0"/>
              <a:t>Guidelines</a:t>
            </a:r>
          </a:p>
          <a:p>
            <a:pPr marL="0" indent="0" algn="ctr">
              <a:buNone/>
            </a:pPr>
            <a:r>
              <a:rPr lang="en-US" dirty="0" smtClean="0"/>
              <a:t>For Medication Management</a:t>
            </a:r>
          </a:p>
          <a:p>
            <a:pPr marL="0" indent="0" algn="ctr">
              <a:buNone/>
            </a:pPr>
            <a:r>
              <a:rPr lang="en-US" dirty="0" smtClean="0"/>
              <a:t>During Pregnancy</a:t>
            </a:r>
            <a:endParaRPr lang="en-US" dirty="0"/>
          </a:p>
        </p:txBody>
      </p:sp>
      <p:pic>
        <p:nvPicPr>
          <p:cNvPr id="4" name="Picture 3"/>
          <p:cNvPicPr>
            <a:picLocks noChangeAspect="1"/>
          </p:cNvPicPr>
          <p:nvPr/>
        </p:nvPicPr>
        <p:blipFill>
          <a:blip r:embed="rId2"/>
          <a:stretch>
            <a:fillRect/>
          </a:stretch>
        </p:blipFill>
        <p:spPr>
          <a:xfrm>
            <a:off x="2286000" y="3048000"/>
            <a:ext cx="4267200" cy="3429000"/>
          </a:xfrm>
          <a:prstGeom prst="rect">
            <a:avLst/>
          </a:prstGeom>
        </p:spPr>
      </p:pic>
    </p:spTree>
    <p:extLst>
      <p:ext uri="{BB962C8B-B14F-4D97-AF65-F5344CB8AC3E}">
        <p14:creationId xmlns:p14="http://schemas.microsoft.com/office/powerpoint/2010/main" val="968424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#1</a:t>
            </a:r>
            <a:endParaRPr lang="en-US" dirty="0"/>
          </a:p>
        </p:txBody>
      </p:sp>
      <p:sp>
        <p:nvSpPr>
          <p:cNvPr id="3" name="Content Placeholder 2"/>
          <p:cNvSpPr>
            <a:spLocks noGrp="1"/>
          </p:cNvSpPr>
          <p:nvPr>
            <p:ph sz="quarter" idx="1"/>
          </p:nvPr>
        </p:nvSpPr>
        <p:spPr/>
        <p:txBody>
          <a:bodyPr>
            <a:normAutofit fontScale="70000" lnSpcReduction="20000"/>
          </a:bodyPr>
          <a:lstStyle/>
          <a:p>
            <a:pPr marL="0" indent="0">
              <a:buNone/>
            </a:pPr>
            <a:r>
              <a:rPr lang="en-US" sz="3400" dirty="0" smtClean="0"/>
              <a:t>Women of reproductive age can get pregnant</a:t>
            </a:r>
          </a:p>
          <a:p>
            <a:r>
              <a:rPr lang="en-US" sz="3400" dirty="0" smtClean="0"/>
              <a:t>Discuss potential risks to fetus </a:t>
            </a:r>
          </a:p>
          <a:p>
            <a:r>
              <a:rPr lang="en-US" sz="3400" dirty="0" smtClean="0"/>
              <a:t>Explore birth control options</a:t>
            </a:r>
          </a:p>
          <a:p>
            <a:r>
              <a:rPr lang="en-US" sz="3400" dirty="0" smtClean="0"/>
              <a:t>Stress need for planned pregnancy with psychotropic medication</a:t>
            </a:r>
          </a:p>
          <a:p>
            <a:endParaRPr lang="en-US" sz="3400" dirty="0"/>
          </a:p>
          <a:p>
            <a:endParaRPr lang="en-US" sz="2600" dirty="0" smtClean="0"/>
          </a:p>
          <a:p>
            <a:endParaRPr lang="en-US" sz="2600" dirty="0" smtClean="0"/>
          </a:p>
          <a:p>
            <a:endParaRPr lang="en-US" sz="2400" dirty="0"/>
          </a:p>
          <a:p>
            <a:endParaRPr lang="en-US" sz="2400" dirty="0" smtClean="0"/>
          </a:p>
          <a:p>
            <a:endParaRPr lang="en-US" sz="2400" dirty="0"/>
          </a:p>
          <a:p>
            <a:endParaRPr lang="en-US" sz="2400" dirty="0" smtClean="0"/>
          </a:p>
          <a:p>
            <a:endParaRPr lang="en-US" sz="2400" dirty="0"/>
          </a:p>
          <a:p>
            <a:pPr marL="0" indent="0">
              <a:buNone/>
            </a:pPr>
            <a:r>
              <a:rPr lang="en-US" sz="1700" dirty="0" smtClean="0"/>
              <a:t>Dr. Jennifer Payne</a:t>
            </a:r>
          </a:p>
          <a:p>
            <a:pPr marL="0" indent="0">
              <a:buNone/>
            </a:pPr>
            <a:r>
              <a:rPr lang="en-US" sz="1700" dirty="0" smtClean="0"/>
              <a:t>Director, Women’s Mood Disorders Center</a:t>
            </a:r>
          </a:p>
          <a:p>
            <a:pPr marL="0" indent="0">
              <a:buNone/>
            </a:pPr>
            <a:r>
              <a:rPr lang="en-US" sz="1700" dirty="0" smtClean="0"/>
              <a:t>Johns Hopkins School of Medicine	</a:t>
            </a:r>
          </a:p>
          <a:p>
            <a:pPr marL="0" indent="0">
              <a:buNone/>
            </a:pPr>
            <a:endParaRPr lang="en-US" sz="1700" dirty="0"/>
          </a:p>
        </p:txBody>
      </p:sp>
      <p:pic>
        <p:nvPicPr>
          <p:cNvPr id="5" name="Picture 4"/>
          <p:cNvPicPr>
            <a:picLocks noChangeAspect="1"/>
          </p:cNvPicPr>
          <p:nvPr/>
        </p:nvPicPr>
        <p:blipFill>
          <a:blip r:embed="rId2"/>
          <a:stretch>
            <a:fillRect/>
          </a:stretch>
        </p:blipFill>
        <p:spPr>
          <a:xfrm>
            <a:off x="3733800" y="3124200"/>
            <a:ext cx="4953000" cy="3124200"/>
          </a:xfrm>
          <a:prstGeom prst="rect">
            <a:avLst/>
          </a:prstGeom>
        </p:spPr>
      </p:pic>
    </p:spTree>
    <p:extLst>
      <p:ext uri="{BB962C8B-B14F-4D97-AF65-F5344CB8AC3E}">
        <p14:creationId xmlns:p14="http://schemas.microsoft.com/office/powerpoint/2010/main" val="272821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#2</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Psychiatric illness during pregnancy is considered an</a:t>
            </a:r>
            <a:r>
              <a:rPr lang="en-US" sz="2400" i="1" dirty="0" smtClean="0"/>
              <a:t> </a:t>
            </a:r>
            <a:r>
              <a:rPr lang="en-US" sz="2400" dirty="0" smtClean="0"/>
              <a:t>exposure to the developing fetus.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1200" dirty="0"/>
              <a:t>Dr. Jennifer Payne</a:t>
            </a:r>
          </a:p>
          <a:p>
            <a:pPr marL="0" indent="0">
              <a:buNone/>
            </a:pPr>
            <a:r>
              <a:rPr lang="en-US" sz="1200" dirty="0"/>
              <a:t>Director, Women’s Mood Disorders Center</a:t>
            </a:r>
          </a:p>
          <a:p>
            <a:pPr marL="0" indent="0">
              <a:buNone/>
            </a:pPr>
            <a:r>
              <a:rPr lang="en-US" sz="1200" dirty="0"/>
              <a:t>Johns Hopkins School of Medicine	</a:t>
            </a:r>
          </a:p>
          <a:p>
            <a:pPr marL="0" indent="0">
              <a:buNone/>
            </a:pPr>
            <a:endParaRPr lang="en-US" sz="1200" dirty="0"/>
          </a:p>
        </p:txBody>
      </p:sp>
      <p:pic>
        <p:nvPicPr>
          <p:cNvPr id="4" name="Picture 3"/>
          <p:cNvPicPr>
            <a:picLocks noChangeAspect="1"/>
          </p:cNvPicPr>
          <p:nvPr/>
        </p:nvPicPr>
        <p:blipFill>
          <a:blip r:embed="rId2"/>
          <a:stretch>
            <a:fillRect/>
          </a:stretch>
        </p:blipFill>
        <p:spPr>
          <a:xfrm>
            <a:off x="4495800" y="3124200"/>
            <a:ext cx="3657600" cy="2946400"/>
          </a:xfrm>
          <a:prstGeom prst="rect">
            <a:avLst/>
          </a:prstGeom>
        </p:spPr>
      </p:pic>
    </p:spTree>
    <p:extLst>
      <p:ext uri="{BB962C8B-B14F-4D97-AF65-F5344CB8AC3E}">
        <p14:creationId xmlns:p14="http://schemas.microsoft.com/office/powerpoint/2010/main" val="334809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#3</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600" dirty="0" smtClean="0"/>
              <a:t>Limit number of exposures in pregnancy</a:t>
            </a:r>
          </a:p>
          <a:p>
            <a:r>
              <a:rPr lang="en-US" sz="2600" dirty="0" smtClean="0"/>
              <a:t>Keep mother stable / euthymic</a:t>
            </a:r>
          </a:p>
          <a:p>
            <a:r>
              <a:rPr lang="en-US" sz="2600" dirty="0" smtClean="0"/>
              <a:t>Use as few medications as possible</a:t>
            </a:r>
          </a:p>
          <a:p>
            <a:r>
              <a:rPr lang="en-US" sz="2600" dirty="0" smtClean="0"/>
              <a:t>Encourage consultation prior to pregnancy</a:t>
            </a:r>
          </a:p>
          <a:p>
            <a:endParaRPr lang="en-US" sz="2600" dirty="0"/>
          </a:p>
          <a:p>
            <a:endParaRPr lang="en-US" sz="2400" dirty="0" smtClean="0"/>
          </a:p>
          <a:p>
            <a:endParaRPr lang="en-US" sz="2400" dirty="0"/>
          </a:p>
          <a:p>
            <a:endParaRPr lang="en-US" sz="2400" dirty="0" smtClean="0"/>
          </a:p>
          <a:p>
            <a:endParaRPr lang="en-US" sz="2400" dirty="0"/>
          </a:p>
          <a:p>
            <a:pPr marL="0" indent="0">
              <a:buNone/>
            </a:pPr>
            <a:endParaRPr lang="en-US" sz="1200" dirty="0" smtClean="0"/>
          </a:p>
          <a:p>
            <a:pPr marL="0" indent="0">
              <a:buNone/>
            </a:pPr>
            <a:endParaRPr lang="en-US" sz="1200" dirty="0"/>
          </a:p>
          <a:p>
            <a:pPr marL="0" indent="0">
              <a:buNone/>
            </a:pPr>
            <a:r>
              <a:rPr lang="en-US" sz="1200" dirty="0" smtClean="0"/>
              <a:t>Dr</a:t>
            </a:r>
            <a:r>
              <a:rPr lang="en-US" sz="1200" dirty="0"/>
              <a:t>. Jennifer Payne</a:t>
            </a:r>
          </a:p>
          <a:p>
            <a:pPr marL="0" indent="0">
              <a:buNone/>
            </a:pPr>
            <a:r>
              <a:rPr lang="en-US" sz="1200" dirty="0"/>
              <a:t>Director, Women’s Mood Disorders Center</a:t>
            </a:r>
          </a:p>
          <a:p>
            <a:pPr marL="0" indent="0">
              <a:buNone/>
            </a:pPr>
            <a:r>
              <a:rPr lang="en-US" sz="1200" dirty="0"/>
              <a:t>Johns Hopkins School of Medicine</a:t>
            </a:r>
            <a:endParaRPr lang="en-US" sz="1200" dirty="0" smtClean="0"/>
          </a:p>
          <a:p>
            <a:pPr marL="457200" lvl="1" indent="0">
              <a:buNone/>
            </a:pPr>
            <a:endParaRPr lang="en-US" sz="1200" dirty="0"/>
          </a:p>
        </p:txBody>
      </p:sp>
      <p:pic>
        <p:nvPicPr>
          <p:cNvPr id="4" name="Picture 3"/>
          <p:cNvPicPr>
            <a:picLocks noChangeAspect="1"/>
          </p:cNvPicPr>
          <p:nvPr/>
        </p:nvPicPr>
        <p:blipFill>
          <a:blip r:embed="rId2"/>
          <a:stretch>
            <a:fillRect/>
          </a:stretch>
        </p:blipFill>
        <p:spPr>
          <a:xfrm>
            <a:off x="4953000" y="3352800"/>
            <a:ext cx="3276600" cy="3124200"/>
          </a:xfrm>
          <a:prstGeom prst="rect">
            <a:avLst/>
          </a:prstGeom>
        </p:spPr>
      </p:pic>
    </p:spTree>
    <p:extLst>
      <p:ext uri="{BB962C8B-B14F-4D97-AF65-F5344CB8AC3E}">
        <p14:creationId xmlns:p14="http://schemas.microsoft.com/office/powerpoint/2010/main" val="158901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sz="2400" dirty="0" smtClean="0"/>
              <a:t>Mood disorders in pregnancy</a:t>
            </a:r>
          </a:p>
          <a:p>
            <a:pPr>
              <a:lnSpc>
                <a:spcPct val="150000"/>
              </a:lnSpc>
            </a:pPr>
            <a:r>
              <a:rPr lang="en-US" sz="2400" dirty="0" smtClean="0"/>
              <a:t>Anxiety disorders in pregnancy</a:t>
            </a:r>
          </a:p>
          <a:p>
            <a:pPr>
              <a:lnSpc>
                <a:spcPct val="150000"/>
              </a:lnSpc>
            </a:pPr>
            <a:r>
              <a:rPr lang="en-US" sz="2400" dirty="0" smtClean="0"/>
              <a:t>Effects of untreated maternal mood and anxiety disorders</a:t>
            </a:r>
          </a:p>
          <a:p>
            <a:pPr>
              <a:lnSpc>
                <a:spcPct val="150000"/>
              </a:lnSpc>
            </a:pPr>
            <a:r>
              <a:rPr lang="en-US" sz="2400" dirty="0" smtClean="0"/>
              <a:t>Psychotropic medication use in pregnancy</a:t>
            </a:r>
          </a:p>
          <a:p>
            <a:pPr>
              <a:lnSpc>
                <a:spcPct val="150000"/>
              </a:lnSpc>
            </a:pPr>
            <a:r>
              <a:rPr lang="en-US" sz="2400" dirty="0" smtClean="0"/>
              <a:t>Alternative treatments</a:t>
            </a:r>
          </a:p>
          <a:p>
            <a:pPr>
              <a:lnSpc>
                <a:spcPct val="150000"/>
              </a:lnSpc>
            </a:pPr>
            <a:r>
              <a:rPr lang="en-US" sz="2400" dirty="0" smtClean="0"/>
              <a:t>Guidelines for breast feeding</a:t>
            </a:r>
          </a:p>
          <a:p>
            <a:pPr>
              <a:lnSpc>
                <a:spcPct val="150000"/>
              </a:lnSpc>
            </a:pPr>
            <a:r>
              <a:rPr lang="en-US" sz="2400" dirty="0" smtClean="0"/>
              <a:t>Center for Women’s Emotional Wellness</a:t>
            </a:r>
          </a:p>
          <a:p>
            <a:pPr>
              <a:lnSpc>
                <a:spcPct val="150000"/>
              </a:lnSpc>
            </a:pPr>
            <a:endParaRPr lang="en-US" sz="2400" dirty="0" smtClean="0"/>
          </a:p>
          <a:p>
            <a:endParaRPr lang="en-US" sz="2400" b="1" dirty="0"/>
          </a:p>
        </p:txBody>
      </p:sp>
    </p:spTree>
    <p:extLst>
      <p:ext uri="{BB962C8B-B14F-4D97-AF65-F5344CB8AC3E}">
        <p14:creationId xmlns:p14="http://schemas.microsoft.com/office/powerpoint/2010/main" val="3205744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#4</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Use medications with more information in pregnancy</a:t>
            </a:r>
          </a:p>
          <a:p>
            <a:r>
              <a:rPr lang="en-US" sz="2400" dirty="0" smtClean="0"/>
              <a:t>Older drugs</a:t>
            </a:r>
          </a:p>
          <a:p>
            <a:r>
              <a:rPr lang="en-US" sz="2400" dirty="0" smtClean="0"/>
              <a:t>More information on AED</a:t>
            </a:r>
          </a:p>
          <a:p>
            <a:r>
              <a:rPr lang="en-US" sz="2400" dirty="0" smtClean="0"/>
              <a:t>FDA categories often not useful</a:t>
            </a:r>
          </a:p>
          <a:p>
            <a:endParaRPr lang="en-US" sz="2400" dirty="0"/>
          </a:p>
          <a:p>
            <a:endParaRPr lang="en-US" sz="2400" dirty="0" smtClean="0"/>
          </a:p>
          <a:p>
            <a:endParaRPr lang="en-US" sz="2400" dirty="0"/>
          </a:p>
          <a:p>
            <a:endParaRPr lang="en-US" sz="2400" dirty="0" smtClean="0"/>
          </a:p>
          <a:p>
            <a:endParaRPr lang="en-US" sz="2400" dirty="0"/>
          </a:p>
          <a:p>
            <a:pPr marL="0" indent="0">
              <a:buNone/>
            </a:pPr>
            <a:r>
              <a:rPr lang="en-US" sz="1100" dirty="0"/>
              <a:t>Dr. Jennifer Payne</a:t>
            </a:r>
          </a:p>
          <a:p>
            <a:pPr marL="0" indent="0">
              <a:buNone/>
            </a:pPr>
            <a:r>
              <a:rPr lang="en-US" sz="1100" dirty="0"/>
              <a:t>Director, Women’s Mood Disorders Center</a:t>
            </a:r>
          </a:p>
          <a:p>
            <a:pPr marL="0" indent="0">
              <a:buNone/>
            </a:pPr>
            <a:r>
              <a:rPr lang="en-US" sz="1100" dirty="0"/>
              <a:t>Johns Hopkins School of Medicine</a:t>
            </a:r>
          </a:p>
          <a:p>
            <a:pPr marL="457200" lvl="1" indent="0">
              <a:buNone/>
            </a:pPr>
            <a:endParaRPr lang="en-US" sz="1100" dirty="0"/>
          </a:p>
          <a:p>
            <a:endParaRPr lang="en-US" sz="2400" dirty="0" smtClean="0"/>
          </a:p>
          <a:p>
            <a:pPr lvl="2">
              <a:buFont typeface="Arial"/>
              <a:buChar char="•"/>
            </a:pPr>
            <a:endParaRPr lang="en-US" sz="2400" dirty="0"/>
          </a:p>
          <a:p>
            <a:pPr lvl="2">
              <a:buFont typeface="Arial"/>
              <a:buChar char="•"/>
            </a:pPr>
            <a:endParaRPr lang="en-US" sz="2400" dirty="0" smtClean="0"/>
          </a:p>
          <a:p>
            <a:pPr lvl="2">
              <a:buFont typeface="Arial"/>
              <a:buChar char="•"/>
            </a:pPr>
            <a:endParaRPr lang="en-US" sz="2400" dirty="0"/>
          </a:p>
          <a:p>
            <a:pPr lvl="2">
              <a:buFont typeface="Arial"/>
              <a:buChar char="•"/>
            </a:pPr>
            <a:endParaRPr lang="en-US" sz="2400" dirty="0"/>
          </a:p>
        </p:txBody>
      </p:sp>
      <p:pic>
        <p:nvPicPr>
          <p:cNvPr id="4" name="Picture 3"/>
          <p:cNvPicPr>
            <a:picLocks noChangeAspect="1"/>
          </p:cNvPicPr>
          <p:nvPr/>
        </p:nvPicPr>
        <p:blipFill>
          <a:blip r:embed="rId2"/>
          <a:stretch>
            <a:fillRect/>
          </a:stretch>
        </p:blipFill>
        <p:spPr>
          <a:xfrm>
            <a:off x="4876800" y="3276600"/>
            <a:ext cx="3746500" cy="2984500"/>
          </a:xfrm>
          <a:prstGeom prst="rect">
            <a:avLst/>
          </a:prstGeom>
        </p:spPr>
      </p:pic>
    </p:spTree>
    <p:extLst>
      <p:ext uri="{BB962C8B-B14F-4D97-AF65-F5344CB8AC3E}">
        <p14:creationId xmlns:p14="http://schemas.microsoft.com/office/powerpoint/2010/main" val="3216769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#5</a:t>
            </a:r>
            <a:endParaRPr lang="en-US" dirty="0"/>
          </a:p>
        </p:txBody>
      </p:sp>
      <p:sp>
        <p:nvSpPr>
          <p:cNvPr id="3" name="Content Placeholder 2"/>
          <p:cNvSpPr>
            <a:spLocks noGrp="1"/>
          </p:cNvSpPr>
          <p:nvPr>
            <p:ph sz="quarter" idx="1"/>
          </p:nvPr>
        </p:nvSpPr>
        <p:spPr>
          <a:xfrm>
            <a:off x="457200" y="1600200"/>
            <a:ext cx="8503920" cy="4572000"/>
          </a:xfrm>
        </p:spPr>
        <p:txBody>
          <a:bodyPr/>
          <a:lstStyle/>
          <a:p>
            <a:endParaRPr lang="en-US" sz="2400" dirty="0" smtClean="0"/>
          </a:p>
          <a:p>
            <a:r>
              <a:rPr lang="en-US" sz="2400" dirty="0" smtClean="0"/>
              <a:t>Every woman is different</a:t>
            </a:r>
          </a:p>
          <a:p>
            <a:r>
              <a:rPr lang="en-US" sz="2400" dirty="0" smtClean="0"/>
              <a:t>No general rules</a:t>
            </a:r>
          </a:p>
          <a:p>
            <a:r>
              <a:rPr lang="en-US" sz="2400" dirty="0" smtClean="0"/>
              <a:t>Understand</a:t>
            </a:r>
          </a:p>
          <a:p>
            <a:pPr lvl="1"/>
            <a:endParaRPr lang="en-US" sz="2400" dirty="0" smtClean="0"/>
          </a:p>
          <a:p>
            <a:pPr lvl="1"/>
            <a:r>
              <a:rPr lang="en-US" sz="2400" dirty="0" smtClean="0"/>
              <a:t>Severity of illness</a:t>
            </a:r>
          </a:p>
          <a:p>
            <a:pPr lvl="1"/>
            <a:r>
              <a:rPr lang="en-US" sz="2400" dirty="0" smtClean="0"/>
              <a:t>Medications used in past with benefit</a:t>
            </a:r>
          </a:p>
          <a:p>
            <a:pPr lvl="1"/>
            <a:r>
              <a:rPr lang="en-US" sz="2400" dirty="0" smtClean="0"/>
              <a:t>What happens when meds are stopped</a:t>
            </a:r>
          </a:p>
          <a:p>
            <a:pPr lvl="1"/>
            <a:endParaRPr lang="en-US" sz="2400" dirty="0"/>
          </a:p>
          <a:p>
            <a:pPr marL="0" indent="0">
              <a:buNone/>
            </a:pPr>
            <a:r>
              <a:rPr lang="en-US" sz="1100" dirty="0"/>
              <a:t>Dr. Jennifer Payne</a:t>
            </a:r>
          </a:p>
          <a:p>
            <a:pPr marL="0" indent="0">
              <a:buNone/>
            </a:pPr>
            <a:r>
              <a:rPr lang="en-US" sz="1100" dirty="0"/>
              <a:t>Director, Women’s Mood Disorders Center</a:t>
            </a:r>
          </a:p>
          <a:p>
            <a:pPr marL="0" indent="0">
              <a:buNone/>
            </a:pPr>
            <a:r>
              <a:rPr lang="en-US" sz="1100" dirty="0"/>
              <a:t>Johns Hopkins School of Medicine</a:t>
            </a:r>
          </a:p>
          <a:p>
            <a:pPr marL="457200" lvl="1" indent="0">
              <a:buNone/>
            </a:pPr>
            <a:endParaRPr lang="en-US" sz="1100" dirty="0"/>
          </a:p>
          <a:p>
            <a:pPr lvl="1"/>
            <a:endParaRPr lang="en-US" sz="2400" dirty="0"/>
          </a:p>
        </p:txBody>
      </p:sp>
      <p:pic>
        <p:nvPicPr>
          <p:cNvPr id="4" name="Picture 3"/>
          <p:cNvPicPr>
            <a:picLocks noChangeAspect="1"/>
          </p:cNvPicPr>
          <p:nvPr/>
        </p:nvPicPr>
        <p:blipFill>
          <a:blip r:embed="rId2"/>
          <a:stretch>
            <a:fillRect/>
          </a:stretch>
        </p:blipFill>
        <p:spPr>
          <a:xfrm>
            <a:off x="5226892" y="1371600"/>
            <a:ext cx="3917108" cy="2438400"/>
          </a:xfrm>
          <a:prstGeom prst="rect">
            <a:avLst/>
          </a:prstGeom>
        </p:spPr>
      </p:pic>
    </p:spTree>
    <p:extLst>
      <p:ext uri="{BB962C8B-B14F-4D97-AF65-F5344CB8AC3E}">
        <p14:creationId xmlns:p14="http://schemas.microsoft.com/office/powerpoint/2010/main" val="3527836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#6</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Need to consider breastfeeding when discussing medications during pregnancy with patient.</a:t>
            </a:r>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1100" dirty="0"/>
              <a:t>Dr. Jennifer Payne</a:t>
            </a:r>
          </a:p>
          <a:p>
            <a:pPr marL="0" indent="0">
              <a:buNone/>
            </a:pPr>
            <a:r>
              <a:rPr lang="en-US" sz="1100" dirty="0"/>
              <a:t>Director, Women’s Mood Disorders Center</a:t>
            </a:r>
          </a:p>
          <a:p>
            <a:pPr marL="0" indent="0">
              <a:buNone/>
            </a:pPr>
            <a:r>
              <a:rPr lang="en-US" sz="1100" dirty="0"/>
              <a:t>Johns Hopkins School of Medicine</a:t>
            </a:r>
          </a:p>
          <a:p>
            <a:pPr marL="0" indent="0">
              <a:buNone/>
            </a:pPr>
            <a:endParaRPr lang="en-US" sz="1100" dirty="0"/>
          </a:p>
          <a:p>
            <a:pPr marL="0" indent="0">
              <a:buNone/>
            </a:pPr>
            <a:endParaRPr lang="en-US" sz="2400" dirty="0"/>
          </a:p>
        </p:txBody>
      </p:sp>
      <p:pic>
        <p:nvPicPr>
          <p:cNvPr id="4" name="Picture 3"/>
          <p:cNvPicPr>
            <a:picLocks noChangeAspect="1"/>
          </p:cNvPicPr>
          <p:nvPr/>
        </p:nvPicPr>
        <p:blipFill>
          <a:blip r:embed="rId2"/>
          <a:stretch>
            <a:fillRect/>
          </a:stretch>
        </p:blipFill>
        <p:spPr>
          <a:xfrm>
            <a:off x="4038600" y="2514600"/>
            <a:ext cx="4572000" cy="3733800"/>
          </a:xfrm>
          <a:prstGeom prst="rect">
            <a:avLst/>
          </a:prstGeom>
        </p:spPr>
      </p:pic>
    </p:spTree>
    <p:extLst>
      <p:ext uri="{BB962C8B-B14F-4D97-AF65-F5344CB8AC3E}">
        <p14:creationId xmlns:p14="http://schemas.microsoft.com/office/powerpoint/2010/main" val="1843770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#7</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a:t> </a:t>
            </a:r>
            <a:r>
              <a:rPr lang="en-US" dirty="0" smtClean="0"/>
              <a:t> </a:t>
            </a:r>
            <a:r>
              <a:rPr lang="en-US" sz="2400" dirty="0" smtClean="0"/>
              <a:t>Team Approach</a:t>
            </a:r>
            <a:endParaRPr lang="en-US" sz="2400" dirty="0"/>
          </a:p>
          <a:p>
            <a:r>
              <a:rPr lang="en-US" sz="2400" dirty="0" smtClean="0"/>
              <a:t>Coordinate with OB, Pediatrician, and Primary Care</a:t>
            </a:r>
          </a:p>
          <a:p>
            <a:endParaRPr lang="en-US" sz="2400" dirty="0"/>
          </a:p>
          <a:p>
            <a:endParaRPr lang="en-US" sz="2400" dirty="0" smtClean="0"/>
          </a:p>
          <a:p>
            <a:endParaRPr lang="en-US" sz="2400" dirty="0"/>
          </a:p>
          <a:p>
            <a:endParaRPr lang="en-US" sz="2400" dirty="0" smtClean="0"/>
          </a:p>
          <a:p>
            <a:endParaRPr lang="en-US" sz="2400" dirty="0"/>
          </a:p>
          <a:p>
            <a:pPr marL="0" indent="0">
              <a:buNone/>
            </a:pPr>
            <a:endParaRPr lang="en-US" sz="2400" dirty="0" smtClean="0"/>
          </a:p>
          <a:p>
            <a:endParaRPr lang="en-US" sz="2400" dirty="0"/>
          </a:p>
          <a:p>
            <a:pPr marL="0" indent="0">
              <a:buNone/>
            </a:pPr>
            <a:endParaRPr lang="en-US" sz="1200" dirty="0" smtClean="0"/>
          </a:p>
          <a:p>
            <a:pPr marL="0" indent="0">
              <a:buNone/>
            </a:pPr>
            <a:r>
              <a:rPr lang="en-US" sz="1100" dirty="0" smtClean="0"/>
              <a:t>Dr</a:t>
            </a:r>
            <a:r>
              <a:rPr lang="en-US" sz="1100" dirty="0"/>
              <a:t>. Jennifer Payne</a:t>
            </a:r>
          </a:p>
          <a:p>
            <a:pPr marL="0" indent="0">
              <a:buNone/>
            </a:pPr>
            <a:r>
              <a:rPr lang="en-US" sz="1100" dirty="0"/>
              <a:t>Director, Women’s Mood Disorders Center</a:t>
            </a:r>
          </a:p>
          <a:p>
            <a:pPr marL="0" indent="0">
              <a:buNone/>
            </a:pPr>
            <a:r>
              <a:rPr lang="en-US" sz="1100" dirty="0"/>
              <a:t>Johns Hopkins School of Medicine</a:t>
            </a:r>
          </a:p>
          <a:p>
            <a:endParaRPr lang="en-US" sz="1100" dirty="0" smtClean="0"/>
          </a:p>
        </p:txBody>
      </p:sp>
      <p:pic>
        <p:nvPicPr>
          <p:cNvPr id="4" name="Picture 3"/>
          <p:cNvPicPr>
            <a:picLocks noChangeAspect="1"/>
          </p:cNvPicPr>
          <p:nvPr/>
        </p:nvPicPr>
        <p:blipFill>
          <a:blip r:embed="rId2"/>
          <a:stretch>
            <a:fillRect/>
          </a:stretch>
        </p:blipFill>
        <p:spPr>
          <a:xfrm>
            <a:off x="3505200" y="2590800"/>
            <a:ext cx="5334000" cy="3784600"/>
          </a:xfrm>
          <a:prstGeom prst="rect">
            <a:avLst/>
          </a:prstGeom>
        </p:spPr>
      </p:pic>
    </p:spTree>
    <p:extLst>
      <p:ext uri="{BB962C8B-B14F-4D97-AF65-F5344CB8AC3E}">
        <p14:creationId xmlns:p14="http://schemas.microsoft.com/office/powerpoint/2010/main" val="423578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Medications in Pregnancy</a:t>
            </a:r>
          </a:p>
        </p:txBody>
      </p:sp>
      <p:sp>
        <p:nvSpPr>
          <p:cNvPr id="3" name="Content Placeholder 2"/>
          <p:cNvSpPr>
            <a:spLocks noGrp="1"/>
          </p:cNvSpPr>
          <p:nvPr>
            <p:ph sz="quarter" idx="1"/>
          </p:nvPr>
        </p:nvSpPr>
        <p:spPr/>
        <p:txBody>
          <a:bodyPr/>
          <a:lstStyle/>
          <a:p>
            <a:pPr marL="0" indent="0">
              <a:buNone/>
            </a:pPr>
            <a:r>
              <a:rPr lang="en-US" dirty="0" smtClean="0"/>
              <a:t>Potential risks</a:t>
            </a:r>
          </a:p>
          <a:p>
            <a:pPr marL="0" indent="0">
              <a:buNone/>
            </a:pPr>
            <a:r>
              <a:rPr lang="en-US" dirty="0"/>
              <a:t>	</a:t>
            </a:r>
            <a:r>
              <a:rPr lang="en-US" dirty="0" smtClean="0"/>
              <a:t>Teratogenesis</a:t>
            </a:r>
          </a:p>
          <a:p>
            <a:pPr marL="0" indent="0">
              <a:buNone/>
            </a:pPr>
            <a:r>
              <a:rPr lang="en-US" dirty="0"/>
              <a:t>	</a:t>
            </a:r>
            <a:r>
              <a:rPr lang="en-US" dirty="0" smtClean="0"/>
              <a:t>Neonatal withdrawal</a:t>
            </a:r>
          </a:p>
          <a:p>
            <a:pPr marL="0" indent="0">
              <a:buNone/>
            </a:pPr>
            <a:r>
              <a:rPr lang="en-US" dirty="0"/>
              <a:t>	</a:t>
            </a:r>
            <a:r>
              <a:rPr lang="en-US" dirty="0" smtClean="0"/>
              <a:t>Long-term effects</a:t>
            </a:r>
          </a:p>
          <a:p>
            <a:pPr marL="0" indent="0">
              <a:buNone/>
            </a:pPr>
            <a:endParaRPr lang="en-US" dirty="0"/>
          </a:p>
          <a:p>
            <a:pPr marL="0" indent="0">
              <a:buNone/>
            </a:pPr>
            <a:r>
              <a:rPr lang="en-US" dirty="0" smtClean="0"/>
              <a:t>Limitations of FDA categories</a:t>
            </a:r>
          </a:p>
        </p:txBody>
      </p:sp>
    </p:spTree>
    <p:extLst>
      <p:ext uri="{BB962C8B-B14F-4D97-AF65-F5344CB8AC3E}">
        <p14:creationId xmlns:p14="http://schemas.microsoft.com/office/powerpoint/2010/main" val="1648689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Categories</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01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500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Antidepressants in Pregnancy</a:t>
            </a:r>
            <a:endParaRPr lang="en-US"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sz="2400" dirty="0" smtClean="0"/>
              <a:t>SSRIs</a:t>
            </a:r>
          </a:p>
          <a:p>
            <a:pPr>
              <a:lnSpc>
                <a:spcPct val="150000"/>
              </a:lnSpc>
            </a:pPr>
            <a:r>
              <a:rPr lang="en-US" sz="2400" dirty="0" smtClean="0"/>
              <a:t>Studies </a:t>
            </a:r>
            <a:r>
              <a:rPr lang="en-US" sz="2400" dirty="0" smtClean="0"/>
              <a:t>do not show risk of congenital </a:t>
            </a:r>
            <a:r>
              <a:rPr lang="en-US" sz="2400" dirty="0" smtClean="0"/>
              <a:t>malformations</a:t>
            </a:r>
          </a:p>
          <a:p>
            <a:pPr>
              <a:lnSpc>
                <a:spcPct val="150000"/>
              </a:lnSpc>
            </a:pPr>
            <a:r>
              <a:rPr lang="en-US" sz="2400" dirty="0" smtClean="0"/>
              <a:t>Paxil </a:t>
            </a:r>
            <a:r>
              <a:rPr lang="en-US" sz="2400" dirty="0" smtClean="0"/>
              <a:t>– </a:t>
            </a:r>
            <a:r>
              <a:rPr lang="en-US" sz="2400" dirty="0" smtClean="0"/>
              <a:t>Controversy</a:t>
            </a:r>
          </a:p>
          <a:p>
            <a:pPr>
              <a:lnSpc>
                <a:spcPct val="150000"/>
              </a:lnSpc>
            </a:pPr>
            <a:r>
              <a:rPr lang="en-US" sz="2400" dirty="0" smtClean="0"/>
              <a:t>One </a:t>
            </a:r>
            <a:r>
              <a:rPr lang="en-US" sz="2400" dirty="0" smtClean="0"/>
              <a:t>report- increase risk cardiac </a:t>
            </a:r>
            <a:r>
              <a:rPr lang="en-US" sz="2400" dirty="0" smtClean="0"/>
              <a:t>defects</a:t>
            </a:r>
          </a:p>
          <a:p>
            <a:pPr>
              <a:lnSpc>
                <a:spcPct val="150000"/>
              </a:lnSpc>
            </a:pPr>
            <a:r>
              <a:rPr lang="en-US" sz="2400" dirty="0" smtClean="0"/>
              <a:t>Other </a:t>
            </a:r>
            <a:r>
              <a:rPr lang="en-US" sz="2400" dirty="0" smtClean="0"/>
              <a:t>reports have not demonstrated </a:t>
            </a:r>
          </a:p>
          <a:p>
            <a:pPr>
              <a:lnSpc>
                <a:spcPct val="150000"/>
              </a:lnSpc>
            </a:pPr>
            <a:r>
              <a:rPr lang="en-US" sz="2400" dirty="0" smtClean="0"/>
              <a:t>Independent </a:t>
            </a:r>
            <a:r>
              <a:rPr lang="en-US" sz="2400" dirty="0" smtClean="0"/>
              <a:t>conducted meta-analysis of data have consistently found lack of association between Paxil and cardiovascular </a:t>
            </a:r>
            <a:r>
              <a:rPr lang="en-US" sz="2400" dirty="0" smtClean="0"/>
              <a:t>malformations</a:t>
            </a:r>
          </a:p>
          <a:p>
            <a:pPr>
              <a:lnSpc>
                <a:spcPct val="150000"/>
              </a:lnSpc>
            </a:pPr>
            <a:r>
              <a:rPr lang="en-US" sz="2400" dirty="0" smtClean="0"/>
              <a:t>FDA </a:t>
            </a:r>
            <a:r>
              <a:rPr lang="en-US" sz="2400" dirty="0" smtClean="0"/>
              <a:t>changed category label from C to </a:t>
            </a:r>
            <a:r>
              <a:rPr lang="en-US" sz="2400" dirty="0" smtClean="0"/>
              <a:t>D</a:t>
            </a:r>
          </a:p>
          <a:p>
            <a:pPr marL="0" indent="0">
              <a:buNone/>
            </a:pPr>
            <a:endParaRPr lang="en-US" sz="1300" dirty="0" smtClean="0"/>
          </a:p>
          <a:p>
            <a:pPr marL="0" indent="0">
              <a:buNone/>
            </a:pPr>
            <a:endParaRPr lang="en-US" sz="1300" dirty="0"/>
          </a:p>
          <a:p>
            <a:pPr marL="0" indent="0">
              <a:buNone/>
            </a:pPr>
            <a:r>
              <a:rPr lang="en-US" sz="1300" dirty="0" smtClean="0"/>
              <a:t>womensmentalhealth.org/Cohen/mgh</a:t>
            </a:r>
            <a:endParaRPr lang="en-US" sz="1300" dirty="0"/>
          </a:p>
          <a:p>
            <a:pPr marL="0" indent="0">
              <a:lnSpc>
                <a:spcPct val="150000"/>
              </a:lnSpc>
              <a:buNone/>
            </a:pPr>
            <a:r>
              <a:rPr lang="en-US" sz="1300" dirty="0"/>
              <a:t>	</a:t>
            </a:r>
          </a:p>
        </p:txBody>
      </p:sp>
    </p:spTree>
    <p:extLst>
      <p:ext uri="{BB962C8B-B14F-4D97-AF65-F5344CB8AC3E}">
        <p14:creationId xmlns:p14="http://schemas.microsoft.com/office/powerpoint/2010/main" val="3112387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Antidepressants in Pregnancy</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sz="2800" dirty="0" smtClean="0"/>
              <a:t>Tricyclics</a:t>
            </a:r>
          </a:p>
          <a:p>
            <a:pPr>
              <a:lnSpc>
                <a:spcPct val="120000"/>
              </a:lnSpc>
            </a:pPr>
            <a:r>
              <a:rPr lang="en-US" sz="2800" dirty="0" smtClean="0"/>
              <a:t>Desipramine </a:t>
            </a:r>
            <a:r>
              <a:rPr lang="en-US" sz="2800" dirty="0" smtClean="0"/>
              <a:t>and nortriptyline </a:t>
            </a:r>
            <a:r>
              <a:rPr lang="en-US" sz="2800" dirty="0" smtClean="0"/>
              <a:t>preferred - less anti-cholinergic</a:t>
            </a:r>
          </a:p>
          <a:p>
            <a:pPr marL="0" indent="0">
              <a:lnSpc>
                <a:spcPct val="120000"/>
              </a:lnSpc>
              <a:buNone/>
            </a:pPr>
            <a:r>
              <a:rPr lang="en-US" sz="2800" dirty="0" smtClean="0"/>
              <a:t>Bupropion</a:t>
            </a:r>
          </a:p>
          <a:p>
            <a:pPr>
              <a:lnSpc>
                <a:spcPct val="120000"/>
              </a:lnSpc>
            </a:pPr>
            <a:r>
              <a:rPr lang="en-US" sz="2800" dirty="0"/>
              <a:t>E</a:t>
            </a:r>
            <a:r>
              <a:rPr lang="en-US" sz="2800" dirty="0" smtClean="0"/>
              <a:t>arlier </a:t>
            </a:r>
            <a:r>
              <a:rPr lang="en-US" sz="2800" dirty="0" smtClean="0"/>
              <a:t>studies show increase risk for malformations of heart and great </a:t>
            </a:r>
            <a:r>
              <a:rPr lang="en-US" sz="2800" dirty="0" smtClean="0"/>
              <a:t>vessels</a:t>
            </a:r>
            <a:endParaRPr lang="en-US" sz="2800" dirty="0"/>
          </a:p>
          <a:p>
            <a:pPr>
              <a:lnSpc>
                <a:spcPct val="120000"/>
              </a:lnSpc>
            </a:pPr>
            <a:r>
              <a:rPr lang="en-US" sz="2800" dirty="0" smtClean="0"/>
              <a:t>Larger </a:t>
            </a:r>
            <a:r>
              <a:rPr lang="en-US" sz="2800" dirty="0" smtClean="0"/>
              <a:t>study with 1200 infants did not reveal this risk or any </a:t>
            </a:r>
            <a:r>
              <a:rPr lang="en-US" sz="2800" dirty="0" smtClean="0"/>
              <a:t>malformation</a:t>
            </a:r>
          </a:p>
          <a:p>
            <a:pPr marL="0" indent="0">
              <a:lnSpc>
                <a:spcPct val="120000"/>
              </a:lnSpc>
              <a:buNone/>
            </a:pPr>
            <a:endParaRPr lang="en-US" sz="2800" dirty="0" smtClean="0"/>
          </a:p>
          <a:p>
            <a:pPr marL="0" indent="0">
              <a:buNone/>
            </a:pPr>
            <a:endParaRPr lang="en-US" sz="1300" dirty="0"/>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a:p>
          <a:p>
            <a:pPr marL="0" indent="0">
              <a:buNone/>
            </a:pPr>
            <a:r>
              <a:rPr lang="en-US" sz="1300" dirty="0" smtClean="0"/>
              <a:t>womensmentalhealth.org/Cohen/mgh</a:t>
            </a:r>
            <a:endParaRPr lang="en-US" sz="1300" dirty="0"/>
          </a:p>
          <a:p>
            <a:pPr marL="0" indent="0">
              <a:lnSpc>
                <a:spcPct val="150000"/>
              </a:lnSpc>
              <a:buNone/>
            </a:pPr>
            <a:r>
              <a:rPr lang="en-US" sz="2400" dirty="0"/>
              <a:t>	</a:t>
            </a:r>
          </a:p>
          <a:p>
            <a:endParaRPr lang="en-US" sz="2400" dirty="0" smtClean="0"/>
          </a:p>
        </p:txBody>
      </p:sp>
    </p:spTree>
    <p:extLst>
      <p:ext uri="{BB962C8B-B14F-4D97-AF65-F5344CB8AC3E}">
        <p14:creationId xmlns:p14="http://schemas.microsoft.com/office/powerpoint/2010/main" val="2465836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Antidepressants in Pregnancy</a:t>
            </a:r>
          </a:p>
        </p:txBody>
      </p:sp>
      <p:sp>
        <p:nvSpPr>
          <p:cNvPr id="3" name="Content Placeholder 2"/>
          <p:cNvSpPr>
            <a:spLocks noGrp="1"/>
          </p:cNvSpPr>
          <p:nvPr>
            <p:ph sz="quarter" idx="1"/>
          </p:nvPr>
        </p:nvSpPr>
        <p:spPr/>
        <p:txBody>
          <a:bodyPr>
            <a:normAutofit/>
          </a:bodyPr>
          <a:lstStyle/>
          <a:p>
            <a:pPr>
              <a:lnSpc>
                <a:spcPct val="150000"/>
              </a:lnSpc>
            </a:pPr>
            <a:r>
              <a:rPr lang="en-US" sz="2400" dirty="0" smtClean="0"/>
              <a:t>MAOIs – Minimal information available and generally not used </a:t>
            </a:r>
          </a:p>
          <a:p>
            <a:pPr>
              <a:lnSpc>
                <a:spcPct val="150000"/>
              </a:lnSpc>
            </a:pPr>
            <a:r>
              <a:rPr lang="en-US" sz="2400" dirty="0" smtClean="0"/>
              <a:t>Effexor – Prospective data on 150  women exposed to Effexor in first trimester suggest no risk of major malformation</a:t>
            </a:r>
          </a:p>
          <a:p>
            <a:pPr>
              <a:lnSpc>
                <a:spcPct val="150000"/>
              </a:lnSpc>
            </a:pPr>
            <a:r>
              <a:rPr lang="en-US" sz="2400" dirty="0" smtClean="0"/>
              <a:t>Cymbalta – Prospective data of 208 women do not suggest increase risk of major malformation above </a:t>
            </a:r>
            <a:r>
              <a:rPr lang="en-US" sz="2400" dirty="0" smtClean="0"/>
              <a:t>baseline</a:t>
            </a:r>
          </a:p>
          <a:p>
            <a:pPr marL="0" indent="0">
              <a:lnSpc>
                <a:spcPct val="150000"/>
              </a:lnSpc>
              <a:buNone/>
            </a:pPr>
            <a:r>
              <a:rPr lang="en-US" sz="1100" dirty="0"/>
              <a:t>womensmentalhealth.org/Cohen/mgh</a:t>
            </a:r>
          </a:p>
          <a:p>
            <a:pPr>
              <a:lnSpc>
                <a:spcPct val="150000"/>
              </a:lnSpc>
            </a:pPr>
            <a:endParaRPr lang="en-US" sz="2400" dirty="0"/>
          </a:p>
        </p:txBody>
      </p:sp>
    </p:spTree>
    <p:extLst>
      <p:ext uri="{BB962C8B-B14F-4D97-AF65-F5344CB8AC3E}">
        <p14:creationId xmlns:p14="http://schemas.microsoft.com/office/powerpoint/2010/main" val="855102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SSRIs and PPHN</a:t>
            </a:r>
            <a:endParaRPr lang="en-US" dirty="0"/>
          </a:p>
        </p:txBody>
      </p:sp>
      <p:sp>
        <p:nvSpPr>
          <p:cNvPr id="3" name="Content Placeholder 2"/>
          <p:cNvSpPr>
            <a:spLocks noGrp="1"/>
          </p:cNvSpPr>
          <p:nvPr>
            <p:ph sz="quarter" idx="1"/>
          </p:nvPr>
        </p:nvSpPr>
        <p:spPr/>
        <p:txBody>
          <a:bodyPr>
            <a:normAutofit/>
          </a:bodyPr>
          <a:lstStyle/>
          <a:p>
            <a:r>
              <a:rPr lang="en-US" sz="2400" dirty="0" smtClean="0"/>
              <a:t>Failure of the pulmonary arterial pressure to decrease after birth</a:t>
            </a:r>
          </a:p>
          <a:p>
            <a:r>
              <a:rPr lang="en-US" sz="2400" dirty="0" smtClean="0"/>
              <a:t>Occurs in 1-2 live births</a:t>
            </a:r>
          </a:p>
          <a:p>
            <a:r>
              <a:rPr lang="en-US" sz="2400" dirty="0" smtClean="0"/>
              <a:t>Associated with: </a:t>
            </a:r>
            <a:r>
              <a:rPr lang="en-US" sz="2400" dirty="0" smtClean="0"/>
              <a:t>maternal </a:t>
            </a:r>
          </a:p>
          <a:p>
            <a:pPr marL="0" indent="0">
              <a:buNone/>
            </a:pPr>
            <a:r>
              <a:rPr lang="en-US" sz="2400" dirty="0"/>
              <a:t>	</a:t>
            </a:r>
            <a:r>
              <a:rPr lang="en-US" sz="2400" dirty="0" smtClean="0"/>
              <a:t>smoking and diabetes;</a:t>
            </a:r>
          </a:p>
          <a:p>
            <a:pPr marL="0" indent="0">
              <a:buNone/>
            </a:pPr>
            <a:r>
              <a:rPr lang="en-US" sz="2400" dirty="0"/>
              <a:t>	</a:t>
            </a:r>
            <a:r>
              <a:rPr lang="en-US" sz="2400" dirty="0" smtClean="0"/>
              <a:t>C-Section, sepsis and </a:t>
            </a:r>
          </a:p>
          <a:p>
            <a:pPr marL="0" indent="0">
              <a:buNone/>
            </a:pPr>
            <a:r>
              <a:rPr lang="en-US" sz="2400" dirty="0"/>
              <a:t>	</a:t>
            </a:r>
            <a:r>
              <a:rPr lang="en-US" sz="2400" dirty="0" smtClean="0"/>
              <a:t>meconium aspiration in </a:t>
            </a:r>
          </a:p>
          <a:p>
            <a:pPr marL="0" indent="0">
              <a:buNone/>
            </a:pPr>
            <a:r>
              <a:rPr lang="en-US" sz="2400" dirty="0"/>
              <a:t>	</a:t>
            </a:r>
            <a:r>
              <a:rPr lang="en-US" sz="2400" dirty="0" smtClean="0"/>
              <a:t>newborn</a:t>
            </a:r>
            <a:endParaRPr lang="en-US" sz="2000" dirty="0"/>
          </a:p>
          <a:p>
            <a:r>
              <a:rPr lang="en-US" sz="2000" dirty="0" smtClean="0"/>
              <a:t>Can </a:t>
            </a:r>
            <a:r>
              <a:rPr lang="en-US" sz="2000" dirty="0" smtClean="0"/>
              <a:t>lead to infant mortality </a:t>
            </a:r>
            <a:endParaRPr lang="en-US" sz="2000" dirty="0" smtClean="0"/>
          </a:p>
          <a:p>
            <a:pPr marL="0" indent="0">
              <a:buNone/>
            </a:pPr>
            <a:r>
              <a:rPr lang="en-US" sz="2000" dirty="0"/>
              <a:t>	</a:t>
            </a:r>
            <a:r>
              <a:rPr lang="en-US" sz="2000" dirty="0" smtClean="0"/>
              <a:t>and morbidity</a:t>
            </a:r>
            <a:endParaRPr lang="en-US" sz="20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4267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14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Depression in Pregnancy</a:t>
            </a:r>
            <a:endParaRPr lang="en-US" sz="3200" dirty="0"/>
          </a:p>
        </p:txBody>
      </p:sp>
      <p:sp>
        <p:nvSpPr>
          <p:cNvPr id="3" name="Content Placeholder 2"/>
          <p:cNvSpPr>
            <a:spLocks noGrp="1"/>
          </p:cNvSpPr>
          <p:nvPr>
            <p:ph sz="quarter" idx="1"/>
          </p:nvPr>
        </p:nvSpPr>
        <p:spPr/>
        <p:txBody>
          <a:bodyPr>
            <a:normAutofit lnSpcReduction="10000"/>
          </a:bodyPr>
          <a:lstStyle/>
          <a:p>
            <a:r>
              <a:rPr lang="en-US" sz="2400" dirty="0" smtClean="0"/>
              <a:t>No increase in rate of new Major Depression in pregnant women</a:t>
            </a:r>
          </a:p>
          <a:p>
            <a:endParaRPr lang="en-US" sz="2400" dirty="0" smtClean="0"/>
          </a:p>
          <a:p>
            <a:r>
              <a:rPr lang="en-US" sz="2400" dirty="0" smtClean="0"/>
              <a:t>Women with history of MDD are at great risk</a:t>
            </a:r>
          </a:p>
          <a:p>
            <a:pPr marL="0" indent="0">
              <a:buNone/>
            </a:pPr>
            <a:endParaRPr lang="en-US" sz="2400" dirty="0" smtClean="0"/>
          </a:p>
          <a:p>
            <a:r>
              <a:rPr lang="en-US" sz="2400" dirty="0" smtClean="0"/>
              <a:t>60 – 70% of women who stop their antidepressants will relapse into depression  </a:t>
            </a:r>
            <a:r>
              <a:rPr lang="en-US" sz="1600" dirty="0" smtClean="0"/>
              <a:t>(Cohen, 2006)</a:t>
            </a:r>
          </a:p>
          <a:p>
            <a:endParaRPr lang="en-US" sz="2400" dirty="0" smtClean="0"/>
          </a:p>
          <a:p>
            <a:r>
              <a:rPr lang="en-US" sz="2400" dirty="0" smtClean="0"/>
              <a:t>Diagnosis is complicated by symptoms of pregnancy (sleep and appetite difficulties, decrease in concentration)</a:t>
            </a:r>
            <a:endParaRPr lang="en-US" sz="1600" dirty="0" smtClean="0"/>
          </a:p>
          <a:p>
            <a:pPr marL="0" indent="0">
              <a:buNone/>
            </a:pPr>
            <a:r>
              <a:rPr lang="en-US" sz="2400" dirty="0"/>
              <a:t>	</a:t>
            </a:r>
          </a:p>
        </p:txBody>
      </p:sp>
    </p:spTree>
    <p:extLst>
      <p:ext uri="{BB962C8B-B14F-4D97-AF65-F5344CB8AC3E}">
        <p14:creationId xmlns:p14="http://schemas.microsoft.com/office/powerpoint/2010/main" val="2206478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SSRIs and PPHN</a:t>
            </a: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t>Chambers et al, NEJM, </a:t>
            </a:r>
            <a:r>
              <a:rPr lang="en-US" sz="2400" dirty="0" smtClean="0"/>
              <a:t>2006</a:t>
            </a:r>
          </a:p>
          <a:p>
            <a:pPr>
              <a:lnSpc>
                <a:spcPct val="150000"/>
              </a:lnSpc>
            </a:pPr>
            <a:r>
              <a:rPr lang="en-US" sz="2400" dirty="0" smtClean="0"/>
              <a:t>First </a:t>
            </a:r>
            <a:r>
              <a:rPr lang="en-US" sz="2400" dirty="0" smtClean="0"/>
              <a:t>report linking SSRIs to increase risk </a:t>
            </a:r>
            <a:r>
              <a:rPr lang="en-US" sz="2400" dirty="0" smtClean="0"/>
              <a:t>PPHN</a:t>
            </a:r>
          </a:p>
          <a:p>
            <a:pPr>
              <a:lnSpc>
                <a:spcPct val="150000"/>
              </a:lnSpc>
            </a:pPr>
            <a:r>
              <a:rPr lang="en-US" sz="2400" dirty="0" smtClean="0"/>
              <a:t>FDA </a:t>
            </a:r>
            <a:r>
              <a:rPr lang="en-US" sz="2400" dirty="0" smtClean="0"/>
              <a:t>recommends </a:t>
            </a:r>
            <a:r>
              <a:rPr lang="en-US" sz="2400" dirty="0" smtClean="0"/>
              <a:t>label</a:t>
            </a:r>
            <a:endParaRPr lang="en-US" sz="2400" dirty="0"/>
          </a:p>
          <a:p>
            <a:pPr marL="0" indent="0">
              <a:lnSpc>
                <a:spcPct val="150000"/>
              </a:lnSpc>
              <a:buNone/>
            </a:pPr>
            <a:r>
              <a:rPr lang="en-US" sz="2400" dirty="0" smtClean="0"/>
              <a:t>January </a:t>
            </a:r>
            <a:r>
              <a:rPr lang="en-US" sz="2400" dirty="0" smtClean="0"/>
              <a:t>2012 – total 6 studies evaluating the </a:t>
            </a:r>
            <a:r>
              <a:rPr lang="en-US" sz="2400" dirty="0" smtClean="0"/>
              <a:t>association:</a:t>
            </a:r>
          </a:p>
          <a:p>
            <a:pPr>
              <a:lnSpc>
                <a:spcPct val="150000"/>
              </a:lnSpc>
            </a:pPr>
            <a:r>
              <a:rPr lang="en-US" sz="2400" dirty="0" smtClean="0"/>
              <a:t>3 </a:t>
            </a:r>
            <a:r>
              <a:rPr lang="en-US" sz="2400" dirty="0" smtClean="0"/>
              <a:t>showed no increased risk and 3 indicated increase </a:t>
            </a:r>
            <a:r>
              <a:rPr lang="en-US" sz="2400" dirty="0" smtClean="0"/>
              <a:t>risk</a:t>
            </a:r>
          </a:p>
          <a:p>
            <a:pPr>
              <a:lnSpc>
                <a:spcPct val="150000"/>
              </a:lnSpc>
            </a:pPr>
            <a:r>
              <a:rPr lang="en-US" sz="2400" dirty="0" smtClean="0"/>
              <a:t>FDA </a:t>
            </a:r>
            <a:r>
              <a:rPr lang="en-US" sz="2400" dirty="0" smtClean="0"/>
              <a:t>issues </a:t>
            </a:r>
            <a:r>
              <a:rPr lang="en-US" sz="2400" dirty="0" smtClean="0"/>
              <a:t>revision</a:t>
            </a:r>
          </a:p>
          <a:p>
            <a:pPr marL="0" indent="0">
              <a:lnSpc>
                <a:spcPct val="150000"/>
              </a:lnSpc>
              <a:buNone/>
            </a:pPr>
            <a:endParaRPr lang="en-US" sz="1100" dirty="0" smtClean="0"/>
          </a:p>
          <a:p>
            <a:pPr marL="0" indent="0">
              <a:lnSpc>
                <a:spcPct val="150000"/>
              </a:lnSpc>
              <a:buNone/>
            </a:pPr>
            <a:r>
              <a:rPr lang="en-US" sz="1100" dirty="0" smtClean="0"/>
              <a:t>womensmentalhealth.org/Cohen/mgh</a:t>
            </a:r>
            <a:endParaRPr lang="en-US" sz="1100" dirty="0"/>
          </a:p>
          <a:p>
            <a:pPr>
              <a:lnSpc>
                <a:spcPct val="150000"/>
              </a:lnSpc>
            </a:pPr>
            <a:endParaRPr lang="en-US" sz="2400" dirty="0" smtClean="0"/>
          </a:p>
        </p:txBody>
      </p:sp>
    </p:spTree>
    <p:extLst>
      <p:ext uri="{BB962C8B-B14F-4D97-AF65-F5344CB8AC3E}">
        <p14:creationId xmlns:p14="http://schemas.microsoft.com/office/powerpoint/2010/main" val="4156670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SSRIs and PPHN</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Grigoriadis, S. et al, BMJ, 2014 Jan </a:t>
            </a:r>
            <a:r>
              <a:rPr lang="en-US" sz="2400" dirty="0" smtClean="0"/>
              <a:t>14</a:t>
            </a:r>
          </a:p>
          <a:p>
            <a:r>
              <a:rPr lang="en-US" sz="2400" dirty="0" smtClean="0"/>
              <a:t>Meta </a:t>
            </a:r>
            <a:r>
              <a:rPr lang="en-US" sz="2400" dirty="0" smtClean="0"/>
              <a:t>analysis of 3077 </a:t>
            </a:r>
            <a:r>
              <a:rPr lang="en-US" sz="2400" dirty="0" smtClean="0"/>
              <a:t>abstracts</a:t>
            </a:r>
          </a:p>
          <a:p>
            <a:r>
              <a:rPr lang="en-US" sz="2400" dirty="0" smtClean="0"/>
              <a:t>Exposure </a:t>
            </a:r>
            <a:r>
              <a:rPr lang="en-US" sz="2400" dirty="0" smtClean="0"/>
              <a:t>to SSRIs in early pregnancy not associated with </a:t>
            </a:r>
            <a:r>
              <a:rPr lang="en-US" sz="2400" dirty="0" smtClean="0"/>
              <a:t>PPHN</a:t>
            </a:r>
          </a:p>
          <a:p>
            <a:r>
              <a:rPr lang="en-US" sz="2400" dirty="0" smtClean="0"/>
              <a:t>Exposure </a:t>
            </a:r>
            <a:r>
              <a:rPr lang="en-US" sz="2400" dirty="0" smtClean="0"/>
              <a:t>in late pregnancy (after 20 weeks) was associated with increased risk of </a:t>
            </a:r>
            <a:r>
              <a:rPr lang="en-US" sz="2400" dirty="0" smtClean="0"/>
              <a:t>PPHN – about </a:t>
            </a:r>
            <a:r>
              <a:rPr lang="en-US" sz="2400" b="1" dirty="0" smtClean="0"/>
              <a:t> </a:t>
            </a:r>
            <a:r>
              <a:rPr lang="en-US" sz="2800" b="1" dirty="0" smtClean="0"/>
              <a:t>0.3%</a:t>
            </a:r>
            <a:endParaRPr lang="en-US" sz="2400" b="1" dirty="0" smtClean="0"/>
          </a:p>
          <a:p>
            <a:r>
              <a:rPr lang="en-US" sz="2400" dirty="0" smtClean="0"/>
              <a:t>Association does not mean causation</a:t>
            </a:r>
            <a:endParaRPr lang="en-US" sz="2400" dirty="0" smtClean="0"/>
          </a:p>
          <a:p>
            <a:r>
              <a:rPr lang="en-US" sz="2400" dirty="0" smtClean="0"/>
              <a:t>Important limitations</a:t>
            </a:r>
          </a:p>
          <a:p>
            <a:r>
              <a:rPr lang="en-US" sz="2400" dirty="0" smtClean="0"/>
              <a:t>For women with severe recurrent depression avoiding antidepressant use may not be safest option</a:t>
            </a:r>
          </a:p>
          <a:p>
            <a:pPr marL="0" indent="0">
              <a:buNone/>
            </a:pPr>
            <a:r>
              <a:rPr lang="en-US" sz="1100" dirty="0"/>
              <a:t>womensmentalhealth.org/Cohen/mgh</a:t>
            </a:r>
          </a:p>
          <a:p>
            <a:endParaRPr lang="en-US" sz="2400" dirty="0"/>
          </a:p>
        </p:txBody>
      </p:sp>
    </p:spTree>
    <p:extLst>
      <p:ext uri="{BB962C8B-B14F-4D97-AF65-F5344CB8AC3E}">
        <p14:creationId xmlns:p14="http://schemas.microsoft.com/office/powerpoint/2010/main" val="2607500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SSRIs and Autism</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pPr marL="0" indent="0">
              <a:buNone/>
            </a:pPr>
            <a:r>
              <a:rPr lang="en-US" sz="2400" dirty="0" smtClean="0"/>
              <a:t>Croen et al 2011, Rai et al </a:t>
            </a:r>
            <a:r>
              <a:rPr lang="en-US" sz="2400" dirty="0" smtClean="0"/>
              <a:t>20132 </a:t>
            </a:r>
          </a:p>
          <a:p>
            <a:r>
              <a:rPr lang="en-US" sz="2400" dirty="0" smtClean="0"/>
              <a:t>2 epidemiologic </a:t>
            </a:r>
            <a:r>
              <a:rPr lang="en-US" sz="2400" dirty="0" smtClean="0"/>
              <a:t>studies demonstrating association between SSRI use in pregnancy with autism spectrum disorders (ASD) </a:t>
            </a:r>
            <a:endParaRPr lang="en-US" sz="2400" dirty="0" smtClean="0"/>
          </a:p>
          <a:p>
            <a:pPr marL="0" indent="0">
              <a:buNone/>
            </a:pPr>
            <a:r>
              <a:rPr lang="en-US" sz="2400" dirty="0" smtClean="0"/>
              <a:t>Hviid </a:t>
            </a:r>
            <a:r>
              <a:rPr lang="en-US" sz="2400" dirty="0" smtClean="0"/>
              <a:t>et al 2013 and Sorensen et al </a:t>
            </a:r>
            <a:r>
              <a:rPr lang="en-US" sz="2400" dirty="0" smtClean="0"/>
              <a:t>2013</a:t>
            </a:r>
            <a:endParaRPr lang="en-US" sz="2400" dirty="0"/>
          </a:p>
          <a:p>
            <a:r>
              <a:rPr lang="en-US" sz="2400" dirty="0" smtClean="0"/>
              <a:t>Did </a:t>
            </a:r>
            <a:r>
              <a:rPr lang="en-US" sz="2400" dirty="0" smtClean="0"/>
              <a:t>not find association between SSRI use in pregnancy and </a:t>
            </a:r>
            <a:r>
              <a:rPr lang="en-US" sz="2400" dirty="0" smtClean="0"/>
              <a:t>ASD.</a:t>
            </a:r>
          </a:p>
          <a:p>
            <a:r>
              <a:rPr lang="en-US" sz="2400" dirty="0" smtClean="0"/>
              <a:t>These </a:t>
            </a:r>
            <a:r>
              <a:rPr lang="en-US" sz="2400" dirty="0" smtClean="0"/>
              <a:t>studies adjusted for confounding factors, i.e. parental psychiatric </a:t>
            </a:r>
            <a:r>
              <a:rPr lang="en-US" sz="2400" dirty="0" smtClean="0"/>
              <a:t>illness</a:t>
            </a:r>
          </a:p>
          <a:p>
            <a:r>
              <a:rPr lang="en-US" sz="2400" dirty="0" smtClean="0"/>
              <a:t>ASD </a:t>
            </a:r>
            <a:r>
              <a:rPr lang="en-US" sz="2400" dirty="0" smtClean="0"/>
              <a:t>is highly </a:t>
            </a:r>
            <a:r>
              <a:rPr lang="en-US" sz="2400" dirty="0" smtClean="0"/>
              <a:t>heritable</a:t>
            </a:r>
          </a:p>
          <a:p>
            <a:pPr marL="0" indent="0">
              <a:buNone/>
            </a:pPr>
            <a:r>
              <a:rPr lang="en-US" sz="2400" dirty="0" smtClean="0"/>
              <a:t>Environmental </a:t>
            </a:r>
            <a:r>
              <a:rPr lang="en-US" sz="2400" dirty="0" smtClean="0"/>
              <a:t>factors implicated – mercury, air pollution, insecticides, and </a:t>
            </a:r>
            <a:r>
              <a:rPr lang="en-US" sz="2400" dirty="0" smtClean="0"/>
              <a:t>infection                     </a:t>
            </a:r>
            <a:r>
              <a:rPr lang="en-US" sz="1100" dirty="0" smtClean="0"/>
              <a:t>womensmentalhealth.org/Cohen/mgh</a:t>
            </a:r>
            <a:endParaRPr lang="en-US" sz="1100" dirty="0"/>
          </a:p>
          <a:p>
            <a:pPr marL="457200" lvl="1" indent="0">
              <a:buNone/>
            </a:pPr>
            <a:endParaRPr lang="en-US" dirty="0" smtClean="0"/>
          </a:p>
        </p:txBody>
      </p:sp>
    </p:spTree>
    <p:extLst>
      <p:ext uri="{BB962C8B-B14F-4D97-AF65-F5344CB8AC3E}">
        <p14:creationId xmlns:p14="http://schemas.microsoft.com/office/powerpoint/2010/main" val="4090055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Folic Acid: </a:t>
            </a:r>
            <a:r>
              <a:rPr lang="en-US" dirty="0" smtClean="0"/>
              <a:t>Reducing Risk</a:t>
            </a:r>
            <a:r>
              <a:rPr lang="en-US" dirty="0" smtClean="0"/>
              <a:t> </a:t>
            </a:r>
            <a:r>
              <a:rPr lang="en-US" dirty="0" smtClean="0"/>
              <a:t>of Autism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Folic acid – preventative against birth defects, neural tube defects</a:t>
            </a:r>
          </a:p>
          <a:p>
            <a:r>
              <a:rPr lang="en-US" dirty="0" smtClean="0"/>
              <a:t>Benefit – early pregnancy</a:t>
            </a:r>
          </a:p>
          <a:p>
            <a:r>
              <a:rPr lang="en-US" dirty="0" smtClean="0"/>
              <a:t>Periconceptual use folic acid associated with decrease risk of autism spectrum disorders</a:t>
            </a:r>
            <a:r>
              <a:rPr lang="en-US" dirty="0"/>
              <a:t> </a:t>
            </a:r>
            <a:r>
              <a:rPr lang="en-US" dirty="0" smtClean="0"/>
              <a:t>(Pu D. et al, 2013; Suren P et al, 2013; Schmidt RJ, 2012)</a:t>
            </a:r>
          </a:p>
          <a:p>
            <a:r>
              <a:rPr lang="en-US" dirty="0" smtClean="0"/>
              <a:t>U.S. Public Health Service and CDC recommend all women of childbearing age consume 0.4 mg (400 mcg) of folic acid to reduce risk of serious birth defects and long-term neurodevelopmental </a:t>
            </a:r>
            <a:r>
              <a:rPr lang="en-US" dirty="0" smtClean="0"/>
              <a:t>disorders</a:t>
            </a:r>
          </a:p>
          <a:p>
            <a:pPr marL="0" indent="0">
              <a:buNone/>
            </a:pPr>
            <a:endParaRPr lang="en-US" sz="1100" dirty="0" smtClean="0"/>
          </a:p>
          <a:p>
            <a:pPr marL="0" indent="0">
              <a:buNone/>
            </a:pPr>
            <a:r>
              <a:rPr lang="en-US" sz="1100" dirty="0" smtClean="0"/>
              <a:t>womensmentalhealth.org/Cohen/mgh</a:t>
            </a:r>
            <a:endParaRPr lang="en-US" sz="1100" dirty="0"/>
          </a:p>
          <a:p>
            <a:endParaRPr lang="en-US" dirty="0" smtClean="0"/>
          </a:p>
        </p:txBody>
      </p:sp>
    </p:spTree>
    <p:extLst>
      <p:ext uri="{BB962C8B-B14F-4D97-AF65-F5344CB8AC3E}">
        <p14:creationId xmlns:p14="http://schemas.microsoft.com/office/powerpoint/2010/main" val="437283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Neonatal Adaptation Syndrome</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sz="2400" dirty="0" smtClean="0"/>
              <a:t>Symptoms seen in infants exposed to SSRIs in 3</a:t>
            </a:r>
            <a:r>
              <a:rPr lang="en-US" sz="2400" baseline="30000" dirty="0" smtClean="0"/>
              <a:t>rd</a:t>
            </a:r>
            <a:r>
              <a:rPr lang="en-US" sz="2400" dirty="0" smtClean="0"/>
              <a:t> </a:t>
            </a:r>
            <a:r>
              <a:rPr lang="en-US" sz="2400" dirty="0" smtClean="0"/>
              <a:t>trimester</a:t>
            </a:r>
          </a:p>
          <a:p>
            <a:pPr>
              <a:lnSpc>
                <a:spcPct val="150000"/>
              </a:lnSpc>
            </a:pPr>
            <a:r>
              <a:rPr lang="en-US" sz="2400" dirty="0" smtClean="0"/>
              <a:t>Unsure </a:t>
            </a:r>
            <a:r>
              <a:rPr lang="en-US" sz="2400" dirty="0" smtClean="0"/>
              <a:t>if withdrawal or </a:t>
            </a:r>
            <a:r>
              <a:rPr lang="en-US" sz="2400" dirty="0" smtClean="0"/>
              <a:t>toxicity</a:t>
            </a:r>
          </a:p>
          <a:p>
            <a:pPr>
              <a:lnSpc>
                <a:spcPct val="150000"/>
              </a:lnSpc>
            </a:pPr>
            <a:r>
              <a:rPr lang="en-US" sz="2400" dirty="0" smtClean="0"/>
              <a:t>Possibly </a:t>
            </a:r>
            <a:r>
              <a:rPr lang="en-US" sz="2400" dirty="0" smtClean="0"/>
              <a:t>affecting about 25% of </a:t>
            </a:r>
            <a:r>
              <a:rPr lang="en-US" sz="2400" dirty="0" smtClean="0"/>
              <a:t>newborns</a:t>
            </a:r>
          </a:p>
          <a:p>
            <a:pPr>
              <a:lnSpc>
                <a:spcPct val="150000"/>
              </a:lnSpc>
            </a:pPr>
            <a:r>
              <a:rPr lang="en-US" sz="2400" dirty="0" smtClean="0"/>
              <a:t>Common </a:t>
            </a:r>
            <a:r>
              <a:rPr lang="en-US" sz="2400" dirty="0" smtClean="0"/>
              <a:t>symptoms: tremor, restlessness, increased muscle tone and increased </a:t>
            </a:r>
            <a:r>
              <a:rPr lang="en-US" sz="2400" dirty="0" smtClean="0"/>
              <a:t>crying</a:t>
            </a:r>
          </a:p>
          <a:p>
            <a:pPr>
              <a:lnSpc>
                <a:spcPct val="150000"/>
              </a:lnSpc>
            </a:pPr>
            <a:r>
              <a:rPr lang="en-US" sz="2400" dirty="0" smtClean="0"/>
              <a:t>Most </a:t>
            </a:r>
            <a:r>
              <a:rPr lang="en-US" sz="2400" dirty="0" smtClean="0"/>
              <a:t>often benign; resolve in 1-4 days without specific medical </a:t>
            </a:r>
            <a:r>
              <a:rPr lang="en-US" sz="2400" dirty="0" smtClean="0"/>
              <a:t>intervention</a:t>
            </a:r>
          </a:p>
          <a:p>
            <a:pPr marL="0" indent="0">
              <a:lnSpc>
                <a:spcPct val="150000"/>
              </a:lnSpc>
              <a:buNone/>
            </a:pPr>
            <a:r>
              <a:rPr lang="en-US" sz="1100" dirty="0"/>
              <a:t>womensmentalhealth.org/Cohen/mgh</a:t>
            </a:r>
          </a:p>
          <a:p>
            <a:pPr>
              <a:lnSpc>
                <a:spcPct val="150000"/>
              </a:lnSpc>
            </a:pPr>
            <a:endParaRPr lang="en-US" sz="2400" dirty="0" smtClean="0"/>
          </a:p>
        </p:txBody>
      </p:sp>
    </p:spTree>
    <p:extLst>
      <p:ext uri="{BB962C8B-B14F-4D97-AF65-F5344CB8AC3E}">
        <p14:creationId xmlns:p14="http://schemas.microsoft.com/office/powerpoint/2010/main" val="2979386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Neonatal Adaptation Syndrome</a:t>
            </a:r>
            <a:endParaRPr lang="en-US" dirty="0"/>
          </a:p>
        </p:txBody>
      </p:sp>
      <p:sp>
        <p:nvSpPr>
          <p:cNvPr id="3" name="Content Placeholder 2"/>
          <p:cNvSpPr>
            <a:spLocks noGrp="1"/>
          </p:cNvSpPr>
          <p:nvPr>
            <p:ph sz="quarter" idx="1"/>
          </p:nvPr>
        </p:nvSpPr>
        <p:spPr/>
        <p:txBody>
          <a:bodyPr>
            <a:normAutofit fontScale="92500" lnSpcReduction="10000"/>
          </a:bodyPr>
          <a:lstStyle/>
          <a:p>
            <a:pPr marL="0" lvl="1" indent="0" algn="ctr">
              <a:buNone/>
            </a:pPr>
            <a:r>
              <a:rPr lang="en-US" sz="2400" b="1" i="1" dirty="0"/>
              <a:t>Should women taper or stop antidepressants prior to 3</a:t>
            </a:r>
            <a:r>
              <a:rPr lang="en-US" sz="2400" b="1" i="1" baseline="30000" dirty="0"/>
              <a:t>rd</a:t>
            </a:r>
            <a:r>
              <a:rPr lang="en-US" sz="2400" b="1" i="1" dirty="0"/>
              <a:t> trimester</a:t>
            </a:r>
            <a:r>
              <a:rPr lang="en-US" sz="2400" b="1" i="1" dirty="0" smtClean="0"/>
              <a:t>?</a:t>
            </a:r>
            <a:endParaRPr lang="en-US" sz="2400" b="1" dirty="0" smtClean="0"/>
          </a:p>
          <a:p>
            <a:pPr>
              <a:lnSpc>
                <a:spcPct val="150000"/>
              </a:lnSpc>
            </a:pPr>
            <a:r>
              <a:rPr lang="en-US" sz="2400" dirty="0" smtClean="0"/>
              <a:t>Strategy of stopping antidepressants prior to 3</a:t>
            </a:r>
            <a:r>
              <a:rPr lang="en-US" sz="2400" baseline="30000" dirty="0" smtClean="0"/>
              <a:t>rd</a:t>
            </a:r>
            <a:r>
              <a:rPr lang="en-US" sz="2400" dirty="0" smtClean="0"/>
              <a:t> trimester has not been shown to change neonatal outcomes.</a:t>
            </a:r>
          </a:p>
          <a:p>
            <a:pPr>
              <a:lnSpc>
                <a:spcPct val="150000"/>
              </a:lnSpc>
            </a:pPr>
            <a:r>
              <a:rPr lang="en-US" sz="2400" dirty="0" smtClean="0"/>
              <a:t>Neonatal effects reported with untreated mood and anxiety disorders</a:t>
            </a:r>
          </a:p>
          <a:p>
            <a:pPr>
              <a:lnSpc>
                <a:spcPct val="150000"/>
              </a:lnSpc>
            </a:pPr>
            <a:r>
              <a:rPr lang="en-US" sz="2400" dirty="0" smtClean="0"/>
              <a:t>Stopping or reducing dose may cause worsening of mood in pregnancy.</a:t>
            </a:r>
          </a:p>
          <a:p>
            <a:pPr>
              <a:lnSpc>
                <a:spcPct val="150000"/>
              </a:lnSpc>
            </a:pPr>
            <a:r>
              <a:rPr lang="en-US" sz="2400" dirty="0" smtClean="0"/>
              <a:t>May also increase risk of postpartum </a:t>
            </a:r>
            <a:r>
              <a:rPr lang="en-US" sz="2400" dirty="0" smtClean="0"/>
              <a:t>depression</a:t>
            </a:r>
          </a:p>
          <a:p>
            <a:pPr marL="0" indent="0">
              <a:lnSpc>
                <a:spcPct val="150000"/>
              </a:lnSpc>
              <a:buNone/>
            </a:pPr>
            <a:r>
              <a:rPr lang="en-US" sz="1200" dirty="0"/>
              <a:t>womensmentalhealth.org/Cohen/mgh</a:t>
            </a:r>
          </a:p>
          <a:p>
            <a:pPr>
              <a:lnSpc>
                <a:spcPct val="150000"/>
              </a:lnSpc>
            </a:pPr>
            <a:endParaRPr lang="en-US" sz="2400" dirty="0"/>
          </a:p>
        </p:txBody>
      </p:sp>
    </p:spTree>
    <p:extLst>
      <p:ext uri="{BB962C8B-B14F-4D97-AF65-F5344CB8AC3E}">
        <p14:creationId xmlns:p14="http://schemas.microsoft.com/office/powerpoint/2010/main" val="811882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685800"/>
          </a:xfrm>
        </p:spPr>
        <p:txBody>
          <a:bodyPr>
            <a:normAutofit fontScale="90000"/>
          </a:bodyPr>
          <a:lstStyle/>
          <a:p>
            <a:r>
              <a:rPr lang="en-US" sz="2800" dirty="0" smtClean="0"/>
              <a:t>Antidepressants in Pregnancy and Child Development</a:t>
            </a:r>
            <a:endParaRPr lang="en-US" sz="2800" dirty="0"/>
          </a:p>
        </p:txBody>
      </p:sp>
      <p:sp>
        <p:nvSpPr>
          <p:cNvPr id="3" name="Content Placeholder 2"/>
          <p:cNvSpPr>
            <a:spLocks noGrp="1"/>
          </p:cNvSpPr>
          <p:nvPr>
            <p:ph sz="quarter" idx="1"/>
          </p:nvPr>
        </p:nvSpPr>
        <p:spPr>
          <a:xfrm>
            <a:off x="301752" y="1676400"/>
            <a:ext cx="8503920" cy="4422648"/>
          </a:xfrm>
        </p:spPr>
        <p:txBody>
          <a:bodyPr>
            <a:normAutofit fontScale="92500"/>
          </a:bodyPr>
          <a:lstStyle/>
          <a:p>
            <a:pPr marL="0" indent="0">
              <a:lnSpc>
                <a:spcPct val="150000"/>
              </a:lnSpc>
              <a:buNone/>
            </a:pPr>
            <a:r>
              <a:rPr lang="en-US" sz="3200" dirty="0" smtClean="0"/>
              <a:t>2 </a:t>
            </a:r>
            <a:r>
              <a:rPr lang="en-US" sz="2400" dirty="0" smtClean="0"/>
              <a:t>studies have investigated in-utero exposure with development and behavior (Nulman et al, 1997 and Nulman et al, </a:t>
            </a:r>
            <a:r>
              <a:rPr lang="en-US" sz="2400" dirty="0" smtClean="0"/>
              <a:t>2002)</a:t>
            </a:r>
          </a:p>
          <a:p>
            <a:pPr>
              <a:lnSpc>
                <a:spcPct val="150000"/>
              </a:lnSpc>
            </a:pPr>
            <a:r>
              <a:rPr lang="en-US" sz="2400" dirty="0" smtClean="0"/>
              <a:t>First </a:t>
            </a:r>
            <a:r>
              <a:rPr lang="en-US" sz="2400" dirty="0" smtClean="0"/>
              <a:t>study followed 135 children who were exposed to tricyclics or Prozac compared to non-exposed </a:t>
            </a:r>
            <a:r>
              <a:rPr lang="en-US" sz="2400" dirty="0" smtClean="0"/>
              <a:t>controls</a:t>
            </a:r>
          </a:p>
          <a:p>
            <a:pPr>
              <a:lnSpc>
                <a:spcPct val="150000"/>
              </a:lnSpc>
            </a:pPr>
            <a:r>
              <a:rPr lang="en-US" sz="2400" dirty="0" smtClean="0"/>
              <a:t>No </a:t>
            </a:r>
            <a:r>
              <a:rPr lang="en-US" sz="2400" dirty="0" smtClean="0"/>
              <a:t>significant difference in IQ, temperament, behavior, reactivity, mood, distractibility or activity </a:t>
            </a:r>
            <a:r>
              <a:rPr lang="en-US" sz="2400" dirty="0" smtClean="0"/>
              <a:t>level</a:t>
            </a:r>
          </a:p>
          <a:p>
            <a:pPr>
              <a:lnSpc>
                <a:spcPct val="150000"/>
              </a:lnSpc>
            </a:pPr>
            <a:r>
              <a:rPr lang="en-US" sz="2400" dirty="0" smtClean="0"/>
              <a:t>More </a:t>
            </a:r>
            <a:r>
              <a:rPr lang="en-US" sz="2400" dirty="0" smtClean="0"/>
              <a:t>recent study gave the same </a:t>
            </a:r>
            <a:r>
              <a:rPr lang="en-US" sz="2400" dirty="0" smtClean="0"/>
              <a:t>results</a:t>
            </a:r>
          </a:p>
          <a:p>
            <a:pPr marL="0" indent="0">
              <a:lnSpc>
                <a:spcPct val="150000"/>
              </a:lnSpc>
              <a:buNone/>
            </a:pPr>
            <a:r>
              <a:rPr lang="en-US" sz="1200" dirty="0"/>
              <a:t>womensmentalhealth.org/Cohen/mgh</a:t>
            </a:r>
          </a:p>
          <a:p>
            <a:pPr>
              <a:lnSpc>
                <a:spcPct val="150000"/>
              </a:lnSpc>
            </a:pPr>
            <a:endParaRPr lang="en-US" sz="2400" dirty="0" smtClean="0"/>
          </a:p>
          <a:p>
            <a:pPr lvl="1">
              <a:lnSpc>
                <a:spcPct val="150000"/>
              </a:lnSpc>
            </a:pPr>
            <a:endParaRPr lang="en-US" dirty="0"/>
          </a:p>
        </p:txBody>
      </p:sp>
    </p:spTree>
    <p:extLst>
      <p:ext uri="{BB962C8B-B14F-4D97-AF65-F5344CB8AC3E}">
        <p14:creationId xmlns:p14="http://schemas.microsoft.com/office/powerpoint/2010/main" val="709164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Mood Stabilizers in Pregnancy</a:t>
            </a:r>
            <a:endParaRPr lang="en-US" dirty="0"/>
          </a:p>
        </p:txBody>
      </p:sp>
      <p:sp>
        <p:nvSpPr>
          <p:cNvPr id="3" name="Content Placeholder 2"/>
          <p:cNvSpPr>
            <a:spLocks noGrp="1"/>
          </p:cNvSpPr>
          <p:nvPr>
            <p:ph sz="quarter" idx="1"/>
          </p:nvPr>
        </p:nvSpPr>
        <p:spPr/>
        <p:txBody>
          <a:bodyPr>
            <a:noAutofit/>
          </a:bodyPr>
          <a:lstStyle/>
          <a:p>
            <a:pPr marL="0" indent="0">
              <a:buNone/>
            </a:pPr>
            <a:r>
              <a:rPr lang="en-US" sz="2400" dirty="0" smtClean="0"/>
              <a:t>Lithium</a:t>
            </a:r>
          </a:p>
          <a:p>
            <a:pPr>
              <a:lnSpc>
                <a:spcPct val="150000"/>
              </a:lnSpc>
            </a:pPr>
            <a:r>
              <a:rPr lang="en-US" sz="2000" dirty="0" smtClean="0"/>
              <a:t>Early </a:t>
            </a:r>
            <a:r>
              <a:rPr lang="en-US" sz="2000" dirty="0" smtClean="0"/>
              <a:t>reports indicated high risk of cardiovascular malformations (e.g. Ebstein’s anomaly) in 1</a:t>
            </a:r>
            <a:r>
              <a:rPr lang="en-US" sz="2000" baseline="30000" dirty="0" smtClean="0"/>
              <a:t>st</a:t>
            </a:r>
            <a:r>
              <a:rPr lang="en-US" sz="2000" dirty="0" smtClean="0"/>
              <a:t> trimester </a:t>
            </a:r>
            <a:r>
              <a:rPr lang="en-US" sz="2000" dirty="0" smtClean="0"/>
              <a:t>exposure</a:t>
            </a:r>
          </a:p>
          <a:p>
            <a:pPr>
              <a:lnSpc>
                <a:spcPct val="150000"/>
              </a:lnSpc>
            </a:pPr>
            <a:r>
              <a:rPr lang="en-US" sz="2000" dirty="0" smtClean="0"/>
              <a:t>More </a:t>
            </a:r>
            <a:r>
              <a:rPr lang="en-US" sz="2000" dirty="0" smtClean="0"/>
              <a:t>recent data show the risk to be much smaller – 1 out of </a:t>
            </a:r>
            <a:r>
              <a:rPr lang="en-US" sz="2000" dirty="0" smtClean="0"/>
              <a:t>1000</a:t>
            </a:r>
          </a:p>
          <a:p>
            <a:pPr>
              <a:lnSpc>
                <a:spcPct val="150000"/>
              </a:lnSpc>
            </a:pPr>
            <a:r>
              <a:rPr lang="en-US" sz="2000" dirty="0" smtClean="0"/>
              <a:t>Advantage</a:t>
            </a:r>
            <a:r>
              <a:rPr lang="en-US" sz="2000" dirty="0" smtClean="0"/>
              <a:t>: Can monitor lithium level in pregnant mom and in baby </a:t>
            </a:r>
            <a:r>
              <a:rPr lang="en-US" sz="2000" dirty="0" smtClean="0"/>
              <a:t>postpartum</a:t>
            </a:r>
          </a:p>
          <a:p>
            <a:pPr>
              <a:lnSpc>
                <a:spcPct val="150000"/>
              </a:lnSpc>
            </a:pPr>
            <a:r>
              <a:rPr lang="en-US" sz="2000" dirty="0" smtClean="0"/>
              <a:t>Risks</a:t>
            </a:r>
            <a:r>
              <a:rPr lang="en-US" sz="2000" dirty="0" smtClean="0"/>
              <a:t>:  Floppy baby syndrome with exposure in 3</a:t>
            </a:r>
            <a:r>
              <a:rPr lang="en-US" sz="2000" baseline="30000" dirty="0" smtClean="0"/>
              <a:t>rd</a:t>
            </a:r>
            <a:r>
              <a:rPr lang="en-US" sz="2000" dirty="0" smtClean="0"/>
              <a:t> trimester, rare neonatal hypothyroidism, nephrogenic diabetes </a:t>
            </a:r>
            <a:r>
              <a:rPr lang="en-US" sz="2000" dirty="0" smtClean="0"/>
              <a:t>insipidus</a:t>
            </a:r>
          </a:p>
          <a:p>
            <a:pPr>
              <a:lnSpc>
                <a:spcPct val="150000"/>
              </a:lnSpc>
            </a:pPr>
            <a:r>
              <a:rPr lang="en-US" sz="2000" dirty="0" smtClean="0"/>
              <a:t>No </a:t>
            </a:r>
            <a:r>
              <a:rPr lang="en-US" sz="2000" dirty="0" smtClean="0"/>
              <a:t>sequlae shown in 5 yr follow up of babies exposed in </a:t>
            </a:r>
            <a:r>
              <a:rPr lang="en-US" sz="2000" dirty="0" smtClean="0"/>
              <a:t>utero</a:t>
            </a:r>
          </a:p>
          <a:p>
            <a:pPr marL="0" indent="0">
              <a:lnSpc>
                <a:spcPct val="150000"/>
              </a:lnSpc>
              <a:buNone/>
            </a:pPr>
            <a:r>
              <a:rPr lang="en-US" sz="1100" dirty="0" smtClean="0"/>
              <a:t>womensmentalhealth.org/Cohen/mgh</a:t>
            </a:r>
            <a:endParaRPr lang="en-US" sz="1100" dirty="0"/>
          </a:p>
          <a:p>
            <a:pPr>
              <a:lnSpc>
                <a:spcPct val="150000"/>
              </a:lnSpc>
            </a:pPr>
            <a:endParaRPr lang="en-US" sz="2000" dirty="0" smtClean="0"/>
          </a:p>
          <a:p>
            <a:pPr lvl="1">
              <a:lnSpc>
                <a:spcPct val="150000"/>
              </a:lnSpc>
            </a:pPr>
            <a:endParaRPr lang="en-US" sz="2400" dirty="0"/>
          </a:p>
        </p:txBody>
      </p:sp>
    </p:spTree>
    <p:extLst>
      <p:ext uri="{BB962C8B-B14F-4D97-AF65-F5344CB8AC3E}">
        <p14:creationId xmlns:p14="http://schemas.microsoft.com/office/powerpoint/2010/main" val="1942509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Mood Stabilizers in Pregnancy</a:t>
            </a:r>
            <a:endParaRPr lang="en-US" dirty="0"/>
          </a:p>
        </p:txBody>
      </p:sp>
      <p:sp>
        <p:nvSpPr>
          <p:cNvPr id="3" name="Content Placeholder 2"/>
          <p:cNvSpPr>
            <a:spLocks noGrp="1"/>
          </p:cNvSpPr>
          <p:nvPr>
            <p:ph sz="quarter" idx="1"/>
          </p:nvPr>
        </p:nvSpPr>
        <p:spPr/>
        <p:txBody>
          <a:bodyPr>
            <a:normAutofit fontScale="92500"/>
          </a:bodyPr>
          <a:lstStyle/>
          <a:p>
            <a:pPr marL="0" indent="0">
              <a:buNone/>
            </a:pPr>
            <a:r>
              <a:rPr lang="en-US" sz="2400" dirty="0" smtClean="0"/>
              <a:t>Depakote (valproic </a:t>
            </a:r>
            <a:r>
              <a:rPr lang="en-US" sz="2400" dirty="0" smtClean="0"/>
              <a:t>acid)</a:t>
            </a:r>
          </a:p>
          <a:p>
            <a:pPr>
              <a:lnSpc>
                <a:spcPct val="150000"/>
              </a:lnSpc>
            </a:pPr>
            <a:r>
              <a:rPr lang="en-US" sz="2400" dirty="0" smtClean="0"/>
              <a:t>Known teratogen</a:t>
            </a:r>
          </a:p>
          <a:p>
            <a:pPr>
              <a:lnSpc>
                <a:spcPct val="150000"/>
              </a:lnSpc>
            </a:pPr>
            <a:r>
              <a:rPr lang="en-US" sz="2400" dirty="0" smtClean="0"/>
              <a:t>7-10</a:t>
            </a:r>
            <a:r>
              <a:rPr lang="en-US" sz="2400" dirty="0" smtClean="0"/>
              <a:t>% risk of neural tube </a:t>
            </a:r>
            <a:r>
              <a:rPr lang="en-US" sz="2400" dirty="0" smtClean="0"/>
              <a:t>defects</a:t>
            </a:r>
          </a:p>
          <a:p>
            <a:pPr>
              <a:lnSpc>
                <a:spcPct val="150000"/>
              </a:lnSpc>
            </a:pPr>
            <a:r>
              <a:rPr lang="en-US" sz="2400" dirty="0" smtClean="0"/>
              <a:t>Cardiac </a:t>
            </a:r>
            <a:r>
              <a:rPr lang="en-US" sz="2400" dirty="0" smtClean="0"/>
              <a:t>defects as withh as craniofacial abnormalities in 1</a:t>
            </a:r>
            <a:r>
              <a:rPr lang="en-US" sz="2400" baseline="30000" dirty="0" smtClean="0"/>
              <a:t>st</a:t>
            </a:r>
            <a:r>
              <a:rPr lang="en-US" sz="2400" dirty="0" smtClean="0"/>
              <a:t> trimester </a:t>
            </a:r>
            <a:r>
              <a:rPr lang="en-US" sz="2400" dirty="0" smtClean="0"/>
              <a:t>exposure</a:t>
            </a:r>
          </a:p>
          <a:p>
            <a:pPr>
              <a:lnSpc>
                <a:spcPct val="150000"/>
              </a:lnSpc>
            </a:pPr>
            <a:r>
              <a:rPr lang="en-US" sz="2400" dirty="0" smtClean="0"/>
              <a:t>Associated </a:t>
            </a:r>
            <a:r>
              <a:rPr lang="en-US" sz="2400" dirty="0" smtClean="0"/>
              <a:t>risks for behavioral and cognitive deficits in </a:t>
            </a:r>
            <a:r>
              <a:rPr lang="en-US" sz="2400" dirty="0" smtClean="0"/>
              <a:t>children</a:t>
            </a:r>
            <a:endParaRPr lang="en-US" sz="2400" dirty="0"/>
          </a:p>
          <a:p>
            <a:pPr>
              <a:lnSpc>
                <a:spcPct val="150000"/>
              </a:lnSpc>
            </a:pPr>
            <a:r>
              <a:rPr lang="en-US" sz="2400" dirty="0" smtClean="0"/>
              <a:t>Use </a:t>
            </a:r>
            <a:r>
              <a:rPr lang="en-US" sz="2400" dirty="0" smtClean="0"/>
              <a:t>as last resort in reproductive age </a:t>
            </a:r>
            <a:r>
              <a:rPr lang="en-US" sz="2400" dirty="0" smtClean="0"/>
              <a:t>women</a:t>
            </a:r>
          </a:p>
          <a:p>
            <a:pPr marL="0" indent="0">
              <a:lnSpc>
                <a:spcPct val="150000"/>
              </a:lnSpc>
              <a:buNone/>
            </a:pPr>
            <a:endParaRPr lang="en-US" sz="1200" dirty="0" smtClean="0"/>
          </a:p>
          <a:p>
            <a:pPr marL="0" indent="0">
              <a:lnSpc>
                <a:spcPct val="150000"/>
              </a:lnSpc>
              <a:buNone/>
            </a:pPr>
            <a:r>
              <a:rPr lang="en-US" sz="1200" dirty="0" smtClean="0"/>
              <a:t>womensmentalhealth.org/Cohen/mgh</a:t>
            </a:r>
            <a:endParaRPr lang="en-US" sz="1200" dirty="0"/>
          </a:p>
          <a:p>
            <a:pPr>
              <a:lnSpc>
                <a:spcPct val="150000"/>
              </a:lnSpc>
            </a:pPr>
            <a:endParaRPr lang="en-US" sz="2400" dirty="0" smtClean="0"/>
          </a:p>
        </p:txBody>
      </p:sp>
    </p:spTree>
    <p:extLst>
      <p:ext uri="{BB962C8B-B14F-4D97-AF65-F5344CB8AC3E}">
        <p14:creationId xmlns:p14="http://schemas.microsoft.com/office/powerpoint/2010/main" val="2066361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Mood Stabilizers in Pregnancy</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Tegretol (</a:t>
            </a:r>
            <a:r>
              <a:rPr lang="en-US" sz="2400" dirty="0" smtClean="0"/>
              <a:t>carbamazepine)</a:t>
            </a:r>
          </a:p>
          <a:p>
            <a:pPr marL="0" indent="0">
              <a:buNone/>
            </a:pPr>
            <a:endParaRPr lang="en-US" sz="2400" dirty="0" smtClean="0"/>
          </a:p>
          <a:p>
            <a:r>
              <a:rPr lang="en-US" sz="2400" dirty="0" smtClean="0"/>
              <a:t>1</a:t>
            </a:r>
            <a:r>
              <a:rPr lang="en-US" sz="2400" dirty="0" smtClean="0"/>
              <a:t>% risk of neural tube </a:t>
            </a:r>
            <a:r>
              <a:rPr lang="en-US" sz="2400" dirty="0" smtClean="0"/>
              <a:t>defect</a:t>
            </a:r>
          </a:p>
          <a:p>
            <a:pPr marL="0" indent="0">
              <a:buNone/>
            </a:pPr>
            <a:endParaRPr lang="en-US" sz="2400" dirty="0" smtClean="0"/>
          </a:p>
          <a:p>
            <a:r>
              <a:rPr lang="en-US" sz="2400" dirty="0" smtClean="0"/>
              <a:t>Associated </a:t>
            </a:r>
            <a:r>
              <a:rPr lang="en-US" sz="2400" dirty="0" smtClean="0"/>
              <a:t>risk of craniofacial abnormalities and </a:t>
            </a:r>
            <a:r>
              <a:rPr lang="en-US" sz="2400" dirty="0" smtClean="0"/>
              <a:t>microcephaly</a:t>
            </a:r>
          </a:p>
          <a:p>
            <a:endParaRPr lang="en-US" sz="2400" dirty="0"/>
          </a:p>
          <a:p>
            <a:r>
              <a:rPr lang="en-US" sz="2400" dirty="0" smtClean="0"/>
              <a:t>Recommend </a:t>
            </a:r>
            <a:r>
              <a:rPr lang="en-US" sz="2400" dirty="0" smtClean="0"/>
              <a:t>use of Folic Acid 0.4 mg per day for women taking anti epileptic </a:t>
            </a:r>
            <a:r>
              <a:rPr lang="en-US" sz="2400" dirty="0" smtClean="0"/>
              <a:t>drugs</a:t>
            </a:r>
          </a:p>
          <a:p>
            <a:endParaRPr lang="en-US" sz="1100" dirty="0" smtClean="0"/>
          </a:p>
          <a:p>
            <a:pPr marL="0" indent="0">
              <a:buNone/>
            </a:pPr>
            <a:r>
              <a:rPr lang="en-US" sz="1100" dirty="0" smtClean="0"/>
              <a:t>womensmentalhealth.org/Cohen/mgh</a:t>
            </a:r>
            <a:endParaRPr lang="en-US" sz="1100" dirty="0"/>
          </a:p>
          <a:p>
            <a:endParaRPr lang="en-US" sz="2400" dirty="0"/>
          </a:p>
        </p:txBody>
      </p:sp>
    </p:spTree>
    <p:extLst>
      <p:ext uri="{BB962C8B-B14F-4D97-AF65-F5344CB8AC3E}">
        <p14:creationId xmlns:p14="http://schemas.microsoft.com/office/powerpoint/2010/main" val="362430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Bipolar Disorder and Pregnancy</a:t>
            </a:r>
            <a:endParaRPr lang="en-US" sz="3200" dirty="0"/>
          </a:p>
        </p:txBody>
      </p:sp>
      <p:sp>
        <p:nvSpPr>
          <p:cNvPr id="3" name="Content Placeholder 2"/>
          <p:cNvSpPr>
            <a:spLocks noGrp="1"/>
          </p:cNvSpPr>
          <p:nvPr>
            <p:ph sz="quarter" idx="1"/>
          </p:nvPr>
        </p:nvSpPr>
        <p:spPr/>
        <p:txBody>
          <a:bodyPr>
            <a:normAutofit fontScale="92500" lnSpcReduction="20000"/>
          </a:bodyPr>
          <a:lstStyle/>
          <a:p>
            <a:pPr>
              <a:lnSpc>
                <a:spcPct val="150000"/>
              </a:lnSpc>
            </a:pPr>
            <a:r>
              <a:rPr lang="en-US" sz="2400" dirty="0" smtClean="0"/>
              <a:t>No increase in rate of new Bipolar Disorder in pregnancy</a:t>
            </a:r>
          </a:p>
          <a:p>
            <a:pPr>
              <a:lnSpc>
                <a:spcPct val="150000"/>
              </a:lnSpc>
            </a:pPr>
            <a:r>
              <a:rPr lang="en-US" sz="2400" dirty="0" smtClean="0"/>
              <a:t>Women who discontinue mood stabilizer in pregnancy are 2.3 times more likely to relapse</a:t>
            </a:r>
          </a:p>
          <a:p>
            <a:pPr marL="0" indent="0">
              <a:lnSpc>
                <a:spcPct val="150000"/>
              </a:lnSpc>
              <a:buNone/>
            </a:pPr>
            <a:r>
              <a:rPr lang="en-US" sz="2400" dirty="0"/>
              <a:t>	</a:t>
            </a:r>
            <a:r>
              <a:rPr lang="en-US" sz="2400" dirty="0" smtClean="0"/>
              <a:t>85.5% of 62 women who discontinued meds relapsed</a:t>
            </a:r>
          </a:p>
          <a:p>
            <a:pPr marL="0" indent="0">
              <a:lnSpc>
                <a:spcPct val="150000"/>
              </a:lnSpc>
              <a:buNone/>
            </a:pPr>
            <a:r>
              <a:rPr lang="en-US" sz="2400" dirty="0"/>
              <a:t>	</a:t>
            </a:r>
            <a:r>
              <a:rPr lang="en-US" sz="2400" dirty="0" smtClean="0"/>
              <a:t>37.7% of 27 women who continued meds relapsed</a:t>
            </a:r>
          </a:p>
          <a:p>
            <a:pPr marL="0" indent="0">
              <a:lnSpc>
                <a:spcPct val="150000"/>
              </a:lnSpc>
              <a:buNone/>
            </a:pPr>
            <a:r>
              <a:rPr lang="en-US" sz="2400" dirty="0"/>
              <a:t>	</a:t>
            </a:r>
            <a:r>
              <a:rPr lang="en-US" sz="1600" dirty="0" smtClean="0"/>
              <a:t>(Viguera et al, 2007)</a:t>
            </a:r>
            <a:endParaRPr lang="en-US" sz="2400" dirty="0" smtClean="0"/>
          </a:p>
          <a:p>
            <a:pPr>
              <a:lnSpc>
                <a:spcPct val="150000"/>
              </a:lnSpc>
            </a:pPr>
            <a:r>
              <a:rPr lang="en-US" sz="2400" dirty="0" smtClean="0"/>
              <a:t>Recurrence of mood symptoms are 2.9 times more likely in postpartum women compared to non-pregnant females</a:t>
            </a:r>
          </a:p>
          <a:p>
            <a:pPr marL="0" indent="0">
              <a:lnSpc>
                <a:spcPct val="150000"/>
              </a:lnSpc>
              <a:buNone/>
            </a:pPr>
            <a:r>
              <a:rPr lang="en-US" sz="2400" dirty="0"/>
              <a:t>	</a:t>
            </a:r>
            <a:r>
              <a:rPr lang="en-US" sz="1600" dirty="0" smtClean="0"/>
              <a:t>(Viguera</a:t>
            </a:r>
            <a:r>
              <a:rPr lang="en-US" sz="1600" dirty="0"/>
              <a:t> </a:t>
            </a:r>
            <a:r>
              <a:rPr lang="en-US" sz="1600" dirty="0" smtClean="0"/>
              <a:t>et al, 2000)</a:t>
            </a:r>
            <a:endParaRPr lang="en-US" sz="2400" dirty="0" smtClean="0"/>
          </a:p>
          <a:p>
            <a:pPr marL="0" indent="0">
              <a:buNone/>
            </a:pPr>
            <a:endParaRPr lang="en-US" sz="2400" dirty="0" smtClean="0"/>
          </a:p>
          <a:p>
            <a:endParaRPr lang="en-US" sz="2400" dirty="0"/>
          </a:p>
        </p:txBody>
      </p:sp>
    </p:spTree>
    <p:extLst>
      <p:ext uri="{BB962C8B-B14F-4D97-AF65-F5344CB8AC3E}">
        <p14:creationId xmlns:p14="http://schemas.microsoft.com/office/powerpoint/2010/main" val="1881375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Mood Stabilizers in Pregnancy</a:t>
            </a:r>
            <a:endParaRPr lang="en-US" dirty="0"/>
          </a:p>
        </p:txBody>
      </p:sp>
      <p:sp>
        <p:nvSpPr>
          <p:cNvPr id="3" name="Content Placeholder 2"/>
          <p:cNvSpPr>
            <a:spLocks noGrp="1"/>
          </p:cNvSpPr>
          <p:nvPr>
            <p:ph sz="quarter" idx="1"/>
          </p:nvPr>
        </p:nvSpPr>
        <p:spPr/>
        <p:txBody>
          <a:bodyPr>
            <a:noAutofit/>
          </a:bodyPr>
          <a:lstStyle/>
          <a:p>
            <a:pPr marL="0" indent="0">
              <a:buNone/>
            </a:pPr>
            <a:r>
              <a:rPr lang="en-US" sz="2400" dirty="0" smtClean="0"/>
              <a:t>Lamictal (</a:t>
            </a:r>
            <a:r>
              <a:rPr lang="en-US" sz="2400" dirty="0" smtClean="0"/>
              <a:t>lamotrigine)</a:t>
            </a:r>
          </a:p>
          <a:p>
            <a:r>
              <a:rPr lang="en-US" sz="2400" dirty="0" smtClean="0"/>
              <a:t>Useful alternative</a:t>
            </a:r>
          </a:p>
          <a:p>
            <a:r>
              <a:rPr lang="en-US" sz="2400" dirty="0" smtClean="0"/>
              <a:t>International </a:t>
            </a:r>
            <a:r>
              <a:rPr lang="en-US" sz="2400" dirty="0" smtClean="0"/>
              <a:t>Lamotrigine Pregnancy </a:t>
            </a:r>
            <a:r>
              <a:rPr lang="en-US" sz="2400" dirty="0" smtClean="0"/>
              <a:t>Registry</a:t>
            </a:r>
          </a:p>
          <a:p>
            <a:r>
              <a:rPr lang="en-US" sz="2400" dirty="0" smtClean="0"/>
              <a:t>Set </a:t>
            </a:r>
            <a:r>
              <a:rPr lang="en-US" sz="2400" dirty="0" smtClean="0"/>
              <a:t>up in 1992 by </a:t>
            </a:r>
            <a:r>
              <a:rPr lang="en-US" sz="2400" dirty="0" smtClean="0"/>
              <a:t>GSK</a:t>
            </a:r>
          </a:p>
          <a:p>
            <a:pPr lvl="1"/>
            <a:r>
              <a:rPr lang="en-US" sz="1900" dirty="0" smtClean="0"/>
              <a:t>Data </a:t>
            </a:r>
            <a:r>
              <a:rPr lang="en-US" sz="1900" dirty="0" smtClean="0"/>
              <a:t>thus far does not show elevated risk of malformations associated with </a:t>
            </a:r>
            <a:r>
              <a:rPr lang="en-US" sz="1900" dirty="0" smtClean="0"/>
              <a:t>lamotrigine</a:t>
            </a:r>
            <a:endParaRPr lang="en-US" sz="1900" dirty="0" smtClean="0"/>
          </a:p>
          <a:p>
            <a:r>
              <a:rPr lang="en-US" dirty="0" smtClean="0"/>
              <a:t>North-American </a:t>
            </a:r>
            <a:r>
              <a:rPr lang="en-US" dirty="0" smtClean="0"/>
              <a:t>Anti-Epileptic </a:t>
            </a:r>
            <a:r>
              <a:rPr lang="en-US" dirty="0" smtClean="0"/>
              <a:t>Registry</a:t>
            </a:r>
          </a:p>
          <a:p>
            <a:pPr lvl="1"/>
            <a:r>
              <a:rPr lang="en-US" sz="2000" dirty="0" smtClean="0"/>
              <a:t>Prevalence </a:t>
            </a:r>
            <a:r>
              <a:rPr lang="en-US" sz="2000" dirty="0" smtClean="0"/>
              <a:t>of major malformations </a:t>
            </a:r>
            <a:r>
              <a:rPr lang="en-US" sz="2000" dirty="0" smtClean="0"/>
              <a:t>2.7%</a:t>
            </a:r>
          </a:p>
          <a:p>
            <a:pPr lvl="1"/>
            <a:r>
              <a:rPr lang="en-US" sz="2000" dirty="0" smtClean="0"/>
              <a:t>Specific </a:t>
            </a:r>
            <a:r>
              <a:rPr lang="en-US" sz="2000" dirty="0" smtClean="0"/>
              <a:t>risk of oral clefts: Not shown in other </a:t>
            </a:r>
            <a:r>
              <a:rPr lang="en-US" sz="2000" dirty="0" smtClean="0"/>
              <a:t>registries</a:t>
            </a:r>
          </a:p>
          <a:p>
            <a:pPr lvl="1"/>
            <a:r>
              <a:rPr lang="en-US" sz="2000" dirty="0" smtClean="0"/>
              <a:t>If </a:t>
            </a:r>
            <a:r>
              <a:rPr lang="en-US" sz="2000" dirty="0" smtClean="0"/>
              <a:t>finding from North American registry are true, absolute risk of cleft lip or palate only 0.9</a:t>
            </a:r>
            <a:r>
              <a:rPr lang="en-US" sz="2000" dirty="0" smtClean="0"/>
              <a:t>%</a:t>
            </a:r>
          </a:p>
          <a:p>
            <a:pPr lvl="1"/>
            <a:endParaRPr lang="en-US" sz="1100" dirty="0" smtClean="0"/>
          </a:p>
          <a:p>
            <a:pPr lvl="1"/>
            <a:r>
              <a:rPr lang="en-US" sz="1100" dirty="0" smtClean="0"/>
              <a:t>womensmentalhealth.org/Cohen/mgh</a:t>
            </a:r>
            <a:endParaRPr lang="en-US" sz="1100" dirty="0"/>
          </a:p>
          <a:p>
            <a:pPr lvl="1"/>
            <a:endParaRPr lang="en-US" sz="2000" dirty="0" smtClean="0"/>
          </a:p>
          <a:p>
            <a:pPr marL="640080" lvl="1" indent="0">
              <a:buNone/>
            </a:pPr>
            <a:endParaRPr lang="en-US" sz="2600" dirty="0" smtClean="0"/>
          </a:p>
        </p:txBody>
      </p:sp>
    </p:spTree>
    <p:extLst>
      <p:ext uri="{BB962C8B-B14F-4D97-AF65-F5344CB8AC3E}">
        <p14:creationId xmlns:p14="http://schemas.microsoft.com/office/powerpoint/2010/main" val="3529182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Older Antipsychotics in Pregnancy</a:t>
            </a:r>
            <a:endParaRPr lang="en-US" dirty="0"/>
          </a:p>
        </p:txBody>
      </p:sp>
      <p:sp>
        <p:nvSpPr>
          <p:cNvPr id="3" name="Content Placeholder 2"/>
          <p:cNvSpPr>
            <a:spLocks noGrp="1"/>
          </p:cNvSpPr>
          <p:nvPr>
            <p:ph sz="quarter" idx="1"/>
          </p:nvPr>
        </p:nvSpPr>
        <p:spPr/>
        <p:txBody>
          <a:bodyPr/>
          <a:lstStyle/>
          <a:p>
            <a:pPr>
              <a:lnSpc>
                <a:spcPct val="150000"/>
              </a:lnSpc>
            </a:pPr>
            <a:r>
              <a:rPr lang="en-US" dirty="0" smtClean="0"/>
              <a:t>More information on these drugs</a:t>
            </a:r>
          </a:p>
          <a:p>
            <a:pPr>
              <a:lnSpc>
                <a:spcPct val="150000"/>
              </a:lnSpc>
            </a:pPr>
            <a:r>
              <a:rPr lang="en-US" dirty="0" smtClean="0"/>
              <a:t>No significant teratogenic effect with haloperidol (Haldol), perphenazine (Trileptal), and trifluoperazine (Stelazine)</a:t>
            </a:r>
          </a:p>
          <a:p>
            <a:pPr>
              <a:lnSpc>
                <a:spcPct val="150000"/>
              </a:lnSpc>
            </a:pPr>
            <a:r>
              <a:rPr lang="en-US" dirty="0" smtClean="0"/>
              <a:t>One study had association of preterm birth and lower median birth weight with </a:t>
            </a:r>
            <a:r>
              <a:rPr lang="en-US" dirty="0" smtClean="0"/>
              <a:t>haloperidol</a:t>
            </a:r>
          </a:p>
          <a:p>
            <a:pPr marL="274320" lvl="1">
              <a:lnSpc>
                <a:spcPct val="150000"/>
              </a:lnSpc>
              <a:buClr>
                <a:schemeClr val="accent1"/>
              </a:buClr>
              <a:buSzPct val="85000"/>
              <a:buFont typeface="Wingdings 2"/>
              <a:buChar char=""/>
            </a:pPr>
            <a:endParaRPr lang="en-US" sz="1100" dirty="0" smtClean="0"/>
          </a:p>
          <a:p>
            <a:pPr marL="0" lvl="1" indent="0">
              <a:lnSpc>
                <a:spcPct val="150000"/>
              </a:lnSpc>
              <a:buClr>
                <a:schemeClr val="accent1"/>
              </a:buClr>
              <a:buSzPct val="85000"/>
              <a:buNone/>
            </a:pPr>
            <a:r>
              <a:rPr lang="en-US" sz="1100" dirty="0" smtClean="0"/>
              <a:t>womensmentalhealth.org/Cohen/mgh</a:t>
            </a:r>
            <a:endParaRPr lang="en-US" sz="1100" dirty="0"/>
          </a:p>
          <a:p>
            <a:pPr>
              <a:lnSpc>
                <a:spcPct val="150000"/>
              </a:lnSpc>
            </a:pPr>
            <a:endParaRPr lang="en-US" dirty="0"/>
          </a:p>
        </p:txBody>
      </p:sp>
    </p:spTree>
    <p:extLst>
      <p:ext uri="{BB962C8B-B14F-4D97-AF65-F5344CB8AC3E}">
        <p14:creationId xmlns:p14="http://schemas.microsoft.com/office/powerpoint/2010/main" val="1987018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Atypical Antipsychotics in Pregnancy</a:t>
            </a:r>
            <a:endParaRPr lang="en-US" dirty="0"/>
          </a:p>
        </p:txBody>
      </p:sp>
      <p:sp>
        <p:nvSpPr>
          <p:cNvPr id="3" name="Content Placeholder 2"/>
          <p:cNvSpPr>
            <a:spLocks noGrp="1"/>
          </p:cNvSpPr>
          <p:nvPr>
            <p:ph sz="quarter" idx="1"/>
          </p:nvPr>
        </p:nvSpPr>
        <p:spPr>
          <a:xfrm>
            <a:off x="457200" y="1600200"/>
            <a:ext cx="8229600" cy="4800600"/>
          </a:xfrm>
        </p:spPr>
        <p:txBody>
          <a:bodyPr>
            <a:normAutofit/>
          </a:bodyPr>
          <a:lstStyle/>
          <a:p>
            <a:r>
              <a:rPr lang="en-US" dirty="0" smtClean="0"/>
              <a:t>Used to treat several psychiatric disorders:</a:t>
            </a:r>
          </a:p>
          <a:p>
            <a:pPr lvl="2"/>
            <a:r>
              <a:rPr lang="en-US" dirty="0" smtClean="0"/>
              <a:t>Psychotic and bipolar disorders</a:t>
            </a:r>
          </a:p>
          <a:p>
            <a:pPr lvl="2"/>
            <a:r>
              <a:rPr lang="en-US" dirty="0" smtClean="0"/>
              <a:t>Refractory depression and anxiety disorders</a:t>
            </a:r>
          </a:p>
          <a:p>
            <a:pPr lvl="2"/>
            <a:r>
              <a:rPr lang="en-US" dirty="0" smtClean="0"/>
              <a:t>Relatively little data on reproductive safety</a:t>
            </a:r>
          </a:p>
          <a:p>
            <a:pPr>
              <a:buFont typeface="Arial"/>
              <a:buChar char="•"/>
            </a:pPr>
            <a:r>
              <a:rPr lang="en-US" dirty="0" smtClean="0"/>
              <a:t>First and largest prospective study (McKenna et al, 2005) of infants exposed to: Risperdal, Zyprexa, Seroquel, or Clozaril in utero</a:t>
            </a:r>
          </a:p>
          <a:p>
            <a:pPr lvl="2">
              <a:buFont typeface="Arial"/>
              <a:buChar char="•"/>
            </a:pPr>
            <a:r>
              <a:rPr lang="en-US" dirty="0" smtClean="0"/>
              <a:t>No increase risk for major malformations</a:t>
            </a:r>
          </a:p>
          <a:p>
            <a:pPr lvl="2">
              <a:buFont typeface="Arial"/>
              <a:buChar char="•"/>
            </a:pPr>
            <a:r>
              <a:rPr lang="en-US" dirty="0" smtClean="0"/>
              <a:t>No increase risk for obstetrical or neonatal </a:t>
            </a:r>
            <a:r>
              <a:rPr lang="en-US" dirty="0" smtClean="0"/>
              <a:t>complications</a:t>
            </a:r>
          </a:p>
          <a:p>
            <a:pPr lvl="2">
              <a:buFont typeface="Arial"/>
              <a:buChar char="•"/>
            </a:pPr>
            <a:endParaRPr lang="en-US" dirty="0"/>
          </a:p>
          <a:p>
            <a:pPr lvl="2">
              <a:buFont typeface="Arial"/>
              <a:buChar char="•"/>
            </a:pPr>
            <a:endParaRPr lang="en-US" dirty="0" smtClean="0"/>
          </a:p>
          <a:p>
            <a:pPr marL="594360" lvl="2" indent="0">
              <a:buNone/>
            </a:pPr>
            <a:r>
              <a:rPr lang="en-US" sz="1100" dirty="0"/>
              <a:t>womensmentalhealth.org/Cohen/mgh</a:t>
            </a:r>
          </a:p>
          <a:p>
            <a:pPr lvl="2">
              <a:buFont typeface="Arial"/>
              <a:buChar char="•"/>
            </a:pPr>
            <a:endParaRPr lang="en-US" dirty="0" smtClean="0"/>
          </a:p>
        </p:txBody>
      </p:sp>
    </p:spTree>
    <p:extLst>
      <p:ext uri="{BB962C8B-B14F-4D97-AF65-F5344CB8AC3E}">
        <p14:creationId xmlns:p14="http://schemas.microsoft.com/office/powerpoint/2010/main" val="1416558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Atypical Antipsychotics in Pregnancy</a:t>
            </a:r>
            <a:endParaRPr lang="en-US" dirty="0"/>
          </a:p>
        </p:txBody>
      </p:sp>
      <p:sp>
        <p:nvSpPr>
          <p:cNvPr id="3" name="Content Placeholder 2"/>
          <p:cNvSpPr>
            <a:spLocks noGrp="1"/>
          </p:cNvSpPr>
          <p:nvPr>
            <p:ph sz="quarter" idx="1"/>
          </p:nvPr>
        </p:nvSpPr>
        <p:spPr/>
        <p:txBody>
          <a:bodyPr>
            <a:normAutofit/>
          </a:bodyPr>
          <a:lstStyle/>
          <a:p>
            <a:r>
              <a:rPr lang="en-US" dirty="0" smtClean="0"/>
              <a:t>More recent study (Habermann F et al, 2013)</a:t>
            </a:r>
          </a:p>
          <a:p>
            <a:pPr lvl="1"/>
            <a:r>
              <a:rPr lang="en-US" dirty="0" smtClean="0"/>
              <a:t>Did not reveal a major teratogenic risk for this class (Zyprexa, Seroquel, Clozaril, Risperdal, Abilify, Geodon)</a:t>
            </a:r>
          </a:p>
          <a:p>
            <a:pPr lvl="1"/>
            <a:r>
              <a:rPr lang="en-US" dirty="0" smtClean="0"/>
              <a:t>Reassuring and consistent with earlier reports</a:t>
            </a:r>
          </a:p>
          <a:p>
            <a:pPr lvl="1"/>
            <a:r>
              <a:rPr lang="en-US" dirty="0" smtClean="0"/>
              <a:t>FDA updated labels to include warnings – risk for abnormal muscle movement and withdrawal in newborns exposed to these drugs.</a:t>
            </a:r>
          </a:p>
          <a:p>
            <a:pPr lvl="1"/>
            <a:r>
              <a:rPr lang="en-US" dirty="0" smtClean="0"/>
              <a:t>Recommendations from adverse event reporting</a:t>
            </a:r>
          </a:p>
          <a:p>
            <a:pPr lvl="1"/>
            <a:r>
              <a:rPr lang="en-US" dirty="0" smtClean="0"/>
              <a:t>May signal a problem but does not give accurate information regarding </a:t>
            </a:r>
            <a:r>
              <a:rPr lang="en-US" dirty="0" smtClean="0"/>
              <a:t>prevalence</a:t>
            </a:r>
          </a:p>
          <a:p>
            <a:pPr marL="274320" lvl="1" indent="0">
              <a:buNone/>
            </a:pPr>
            <a:endParaRPr lang="en-US" sz="1100" dirty="0" smtClean="0"/>
          </a:p>
          <a:p>
            <a:pPr marL="274320" lvl="1" indent="0">
              <a:buNone/>
            </a:pPr>
            <a:endParaRPr lang="en-US" sz="1100" dirty="0"/>
          </a:p>
          <a:p>
            <a:pPr marL="274320" lvl="1" indent="0">
              <a:buNone/>
            </a:pPr>
            <a:r>
              <a:rPr lang="en-US" sz="1100" dirty="0" smtClean="0"/>
              <a:t>womensmentalhealth.org/Cohen/mgh</a:t>
            </a:r>
            <a:endParaRPr lang="en-US" sz="1100" dirty="0"/>
          </a:p>
          <a:p>
            <a:pPr lvl="1"/>
            <a:endParaRPr lang="en-US" dirty="0" smtClean="0"/>
          </a:p>
          <a:p>
            <a:pPr marL="457200" lvl="1" indent="0">
              <a:buNone/>
            </a:pPr>
            <a:endParaRPr lang="en-US" dirty="0"/>
          </a:p>
        </p:txBody>
      </p:sp>
    </p:spTree>
    <p:extLst>
      <p:ext uri="{BB962C8B-B14F-4D97-AF65-F5344CB8AC3E}">
        <p14:creationId xmlns:p14="http://schemas.microsoft.com/office/powerpoint/2010/main" val="1132131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Atypical Antipsychotics in Pregnancy</a:t>
            </a:r>
            <a:endParaRPr lang="en-US" dirty="0"/>
          </a:p>
        </p:txBody>
      </p:sp>
      <p:sp>
        <p:nvSpPr>
          <p:cNvPr id="3" name="Content Placeholder 2"/>
          <p:cNvSpPr>
            <a:spLocks noGrp="1"/>
          </p:cNvSpPr>
          <p:nvPr>
            <p:ph sz="quarter" idx="1"/>
          </p:nvPr>
        </p:nvSpPr>
        <p:spPr/>
        <p:txBody>
          <a:bodyPr>
            <a:normAutofit fontScale="92500"/>
          </a:bodyPr>
          <a:lstStyle/>
          <a:p>
            <a:pPr>
              <a:lnSpc>
                <a:spcPct val="150000"/>
              </a:lnSpc>
            </a:pPr>
            <a:r>
              <a:rPr lang="en-US" dirty="0" smtClean="0"/>
              <a:t>Widely used by reproductive-aged women</a:t>
            </a:r>
          </a:p>
          <a:p>
            <a:pPr>
              <a:lnSpc>
                <a:spcPct val="150000"/>
              </a:lnSpc>
            </a:pPr>
            <a:r>
              <a:rPr lang="en-US" dirty="0" smtClean="0"/>
              <a:t>Recent study (Toh 2013): 2.5 fold </a:t>
            </a:r>
            <a:r>
              <a:rPr lang="en-US" dirty="0" smtClean="0"/>
              <a:t>increase in use</a:t>
            </a:r>
            <a:endParaRPr lang="en-US" dirty="0" smtClean="0"/>
          </a:p>
          <a:p>
            <a:pPr>
              <a:lnSpc>
                <a:spcPct val="150000"/>
              </a:lnSpc>
            </a:pPr>
            <a:r>
              <a:rPr lang="en-US" dirty="0" smtClean="0"/>
              <a:t>Existing reproductive safety data is small</a:t>
            </a:r>
          </a:p>
          <a:p>
            <a:pPr>
              <a:lnSpc>
                <a:spcPct val="150000"/>
              </a:lnSpc>
            </a:pPr>
            <a:r>
              <a:rPr lang="en-US" dirty="0" smtClean="0"/>
              <a:t>National Pregnancy Registry for Atypical Antispsychotics</a:t>
            </a:r>
          </a:p>
          <a:p>
            <a:pPr lvl="1">
              <a:lnSpc>
                <a:spcPct val="150000"/>
              </a:lnSpc>
            </a:pPr>
            <a:r>
              <a:rPr lang="en-US" dirty="0" smtClean="0"/>
              <a:t>Established in 2008 at MGH</a:t>
            </a:r>
          </a:p>
          <a:p>
            <a:pPr lvl="1">
              <a:lnSpc>
                <a:spcPct val="150000"/>
              </a:lnSpc>
            </a:pPr>
            <a:r>
              <a:rPr lang="en-US" dirty="0" smtClean="0"/>
              <a:t>First hospital-based pregnancy registry for this class in North </a:t>
            </a:r>
            <a:r>
              <a:rPr lang="en-US" dirty="0" smtClean="0"/>
              <a:t>America</a:t>
            </a:r>
          </a:p>
          <a:p>
            <a:pPr marL="274320" lvl="1" indent="0">
              <a:lnSpc>
                <a:spcPct val="150000"/>
              </a:lnSpc>
              <a:buNone/>
            </a:pPr>
            <a:r>
              <a:rPr lang="en-US" sz="1200" dirty="0"/>
              <a:t>womensmentalhealth.org/Cohen/mgh</a:t>
            </a:r>
          </a:p>
          <a:p>
            <a:pPr lvl="1">
              <a:lnSpc>
                <a:spcPct val="150000"/>
              </a:lnSpc>
            </a:pPr>
            <a:endParaRPr lang="en-US" dirty="0"/>
          </a:p>
        </p:txBody>
      </p:sp>
    </p:spTree>
    <p:extLst>
      <p:ext uri="{BB962C8B-B14F-4D97-AF65-F5344CB8AC3E}">
        <p14:creationId xmlns:p14="http://schemas.microsoft.com/office/powerpoint/2010/main" val="3038800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Atypical Antipsychotics in Pregnancy</a:t>
            </a:r>
            <a:endParaRPr lang="en-US" dirty="0"/>
          </a:p>
        </p:txBody>
      </p:sp>
      <p:sp>
        <p:nvSpPr>
          <p:cNvPr id="3" name="Content Placeholder 2"/>
          <p:cNvSpPr>
            <a:spLocks noGrp="1"/>
          </p:cNvSpPr>
          <p:nvPr>
            <p:ph sz="quarter" idx="1"/>
          </p:nvPr>
        </p:nvSpPr>
        <p:spPr/>
        <p:txBody>
          <a:bodyPr/>
          <a:lstStyle/>
          <a:p>
            <a:pPr>
              <a:lnSpc>
                <a:spcPct val="150000"/>
              </a:lnSpc>
              <a:buFont typeface="Arial"/>
              <a:buChar char="•"/>
            </a:pPr>
            <a:r>
              <a:rPr lang="en-US" sz="2400" dirty="0"/>
              <a:t>Based on data, cannot rule out possibility of increase risk for organ </a:t>
            </a:r>
            <a:r>
              <a:rPr lang="en-US" sz="2400" dirty="0" smtClean="0"/>
              <a:t>malformation</a:t>
            </a:r>
          </a:p>
          <a:p>
            <a:pPr>
              <a:lnSpc>
                <a:spcPct val="150000"/>
              </a:lnSpc>
              <a:buFont typeface="Arial"/>
              <a:buChar char="•"/>
            </a:pPr>
            <a:r>
              <a:rPr lang="en-US" sz="2400" dirty="0" smtClean="0"/>
              <a:t>Take </a:t>
            </a:r>
            <a:r>
              <a:rPr lang="en-US" sz="2400" dirty="0"/>
              <a:t>into consideration use of </a:t>
            </a:r>
            <a:r>
              <a:rPr lang="en-US" sz="2400" dirty="0" smtClean="0"/>
              <a:t>medication</a:t>
            </a:r>
          </a:p>
          <a:p>
            <a:pPr>
              <a:lnSpc>
                <a:spcPct val="150000"/>
              </a:lnSpc>
              <a:buFont typeface="Arial"/>
              <a:buChar char="•"/>
            </a:pPr>
            <a:r>
              <a:rPr lang="en-US" sz="2400" dirty="0" smtClean="0"/>
              <a:t>Consider </a:t>
            </a:r>
            <a:r>
              <a:rPr lang="en-US" sz="2400" dirty="0"/>
              <a:t>asking women who are taking an atypical to sign up for the National Pregnancy Registry for Atypical </a:t>
            </a:r>
            <a:r>
              <a:rPr lang="en-US" sz="2400" dirty="0" smtClean="0"/>
              <a:t>Antipsychotics</a:t>
            </a:r>
          </a:p>
          <a:p>
            <a:pPr>
              <a:lnSpc>
                <a:spcPct val="150000"/>
              </a:lnSpc>
              <a:buFont typeface="Arial"/>
              <a:buChar char="•"/>
            </a:pPr>
            <a:endParaRPr lang="en-US" sz="2400" dirty="0"/>
          </a:p>
          <a:p>
            <a:pPr marL="0" lvl="1" indent="0">
              <a:lnSpc>
                <a:spcPct val="150000"/>
              </a:lnSpc>
              <a:buClr>
                <a:schemeClr val="accent1"/>
              </a:buClr>
              <a:buSzPct val="85000"/>
              <a:buNone/>
            </a:pPr>
            <a:r>
              <a:rPr lang="en-US" sz="1200" dirty="0"/>
              <a:t>womensmentalhealth.org/Cohen/mgh</a:t>
            </a:r>
          </a:p>
          <a:p>
            <a:pPr>
              <a:lnSpc>
                <a:spcPct val="150000"/>
              </a:lnSpc>
              <a:buFont typeface="Arial"/>
              <a:buChar char="•"/>
            </a:pPr>
            <a:endParaRPr lang="en-US" sz="2400" dirty="0"/>
          </a:p>
          <a:p>
            <a:pPr marL="457200" lvl="1" indent="0">
              <a:lnSpc>
                <a:spcPct val="150000"/>
              </a:lnSpc>
              <a:buNone/>
            </a:pPr>
            <a:endParaRPr lang="en-US" sz="2400" dirty="0"/>
          </a:p>
          <a:p>
            <a:endParaRPr lang="en-US" dirty="0"/>
          </a:p>
        </p:txBody>
      </p:sp>
    </p:spTree>
    <p:extLst>
      <p:ext uri="{BB962C8B-B14F-4D97-AF65-F5344CB8AC3E}">
        <p14:creationId xmlns:p14="http://schemas.microsoft.com/office/powerpoint/2010/main" val="253049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Anti-Anxiety Medications in Pregnancy</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Benzodiazepine use in </a:t>
            </a:r>
            <a:r>
              <a:rPr lang="en-US" dirty="0" smtClean="0"/>
              <a:t>pregnancy</a:t>
            </a:r>
          </a:p>
          <a:p>
            <a:r>
              <a:rPr lang="en-US" dirty="0" smtClean="0"/>
              <a:t>3 </a:t>
            </a:r>
            <a:r>
              <a:rPr lang="en-US" dirty="0" smtClean="0"/>
              <a:t>prospective studies do not demonstrate risk of organ malformation with 1</a:t>
            </a:r>
            <a:r>
              <a:rPr lang="en-US" baseline="30000" dirty="0" smtClean="0"/>
              <a:t>st</a:t>
            </a:r>
            <a:r>
              <a:rPr lang="en-US" dirty="0" smtClean="0"/>
              <a:t> trimester </a:t>
            </a:r>
            <a:r>
              <a:rPr lang="en-US" dirty="0" smtClean="0"/>
              <a:t>use</a:t>
            </a:r>
          </a:p>
          <a:p>
            <a:r>
              <a:rPr lang="en-US" dirty="0" smtClean="0"/>
              <a:t>Controversy </a:t>
            </a:r>
            <a:r>
              <a:rPr lang="en-US" dirty="0" smtClean="0"/>
              <a:t>regarding increase risk in cleft lip and </a:t>
            </a:r>
            <a:r>
              <a:rPr lang="en-US" dirty="0" smtClean="0"/>
              <a:t>palate</a:t>
            </a:r>
          </a:p>
          <a:p>
            <a:r>
              <a:rPr lang="en-US" dirty="0" smtClean="0"/>
              <a:t>Early </a:t>
            </a:r>
            <a:r>
              <a:rPr lang="en-US" dirty="0" smtClean="0"/>
              <a:t>studies suggested an increase risk, more recent data have not demonstrated this </a:t>
            </a:r>
            <a:r>
              <a:rPr lang="en-US" dirty="0" smtClean="0"/>
              <a:t>association</a:t>
            </a:r>
          </a:p>
          <a:p>
            <a:r>
              <a:rPr lang="en-US" dirty="0" smtClean="0"/>
              <a:t>If </a:t>
            </a:r>
            <a:r>
              <a:rPr lang="en-US" dirty="0" smtClean="0"/>
              <a:t>risk exists, it is approximately 0.7 </a:t>
            </a:r>
            <a:r>
              <a:rPr lang="en-US" dirty="0" smtClean="0"/>
              <a:t>%</a:t>
            </a:r>
          </a:p>
          <a:p>
            <a:endParaRPr lang="en-US" dirty="0"/>
          </a:p>
          <a:p>
            <a:pPr marL="0" lvl="1" indent="0">
              <a:buClr>
                <a:schemeClr val="accent1"/>
              </a:buClr>
              <a:buSzPct val="85000"/>
              <a:buNone/>
            </a:pPr>
            <a:r>
              <a:rPr lang="en-US" sz="1200" dirty="0"/>
              <a:t>womensmentalhealth.org/Cohen/mgh</a:t>
            </a:r>
          </a:p>
          <a:p>
            <a:endParaRPr lang="en-US" dirty="0"/>
          </a:p>
        </p:txBody>
      </p:sp>
    </p:spTree>
    <p:extLst>
      <p:ext uri="{BB962C8B-B14F-4D97-AF65-F5344CB8AC3E}">
        <p14:creationId xmlns:p14="http://schemas.microsoft.com/office/powerpoint/2010/main" val="2176505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 Anxiety Medications in Pregnancy</a:t>
            </a:r>
            <a:endParaRPr lang="en-US" dirty="0"/>
          </a:p>
        </p:txBody>
      </p:sp>
      <p:sp>
        <p:nvSpPr>
          <p:cNvPr id="3" name="Content Placeholder 2"/>
          <p:cNvSpPr>
            <a:spLocks noGrp="1"/>
          </p:cNvSpPr>
          <p:nvPr>
            <p:ph sz="quarter" idx="1"/>
          </p:nvPr>
        </p:nvSpPr>
        <p:spPr/>
        <p:txBody>
          <a:bodyPr>
            <a:normAutofit fontScale="92500" lnSpcReduction="10000"/>
          </a:bodyPr>
          <a:lstStyle/>
          <a:p>
            <a:pPr lvl="1">
              <a:lnSpc>
                <a:spcPct val="150000"/>
              </a:lnSpc>
            </a:pPr>
            <a:r>
              <a:rPr lang="en-US" sz="2400" dirty="0" smtClean="0"/>
              <a:t>Benzodiazepines associated with low birth weight and preterm delivery</a:t>
            </a:r>
          </a:p>
          <a:p>
            <a:pPr lvl="1">
              <a:lnSpc>
                <a:spcPct val="150000"/>
              </a:lnSpc>
            </a:pPr>
            <a:r>
              <a:rPr lang="en-US" sz="2400" dirty="0" smtClean="0"/>
              <a:t>Possibility </a:t>
            </a:r>
            <a:r>
              <a:rPr lang="en-US" sz="2400" dirty="0" smtClean="0"/>
              <a:t>of </a:t>
            </a:r>
            <a:r>
              <a:rPr lang="en-US" sz="2400" dirty="0" smtClean="0"/>
              <a:t>withdrawal </a:t>
            </a:r>
            <a:r>
              <a:rPr lang="en-US" sz="2400" dirty="0" smtClean="0"/>
              <a:t>in newborn if used in large doses in 3</a:t>
            </a:r>
            <a:r>
              <a:rPr lang="en-US" sz="2400" baseline="30000" dirty="0" smtClean="0"/>
              <a:t>rd</a:t>
            </a:r>
            <a:r>
              <a:rPr lang="en-US" sz="2400" dirty="0" smtClean="0"/>
              <a:t> trimester</a:t>
            </a:r>
          </a:p>
          <a:p>
            <a:pPr lvl="1">
              <a:lnSpc>
                <a:spcPct val="150000"/>
              </a:lnSpc>
            </a:pPr>
            <a:r>
              <a:rPr lang="en-US" sz="2400" dirty="0" smtClean="0"/>
              <a:t>No systematic data on reproductive safety of non-benzodiazepine anxiolytic medication – like Buspar or hypnotics like Ambien or Sonata</a:t>
            </a:r>
          </a:p>
          <a:p>
            <a:pPr lvl="1">
              <a:lnSpc>
                <a:spcPct val="150000"/>
              </a:lnSpc>
            </a:pPr>
            <a:r>
              <a:rPr lang="en-US" sz="2400" dirty="0" smtClean="0"/>
              <a:t>These are not recommended in </a:t>
            </a:r>
            <a:r>
              <a:rPr lang="en-US" sz="2400" dirty="0" smtClean="0"/>
              <a:t>pregnancy</a:t>
            </a:r>
          </a:p>
          <a:p>
            <a:pPr marL="274320" lvl="1" indent="0">
              <a:lnSpc>
                <a:spcPct val="150000"/>
              </a:lnSpc>
              <a:buNone/>
            </a:pPr>
            <a:r>
              <a:rPr lang="en-US" sz="1200" dirty="0"/>
              <a:t>womensmentalhealth.org/Cohen/mgh</a:t>
            </a:r>
          </a:p>
          <a:p>
            <a:pPr lvl="1">
              <a:lnSpc>
                <a:spcPct val="150000"/>
              </a:lnSpc>
            </a:pPr>
            <a:endParaRPr lang="en-US" sz="2400" dirty="0" smtClean="0"/>
          </a:p>
          <a:p>
            <a:pPr marL="457200" lvl="1" indent="0">
              <a:lnSpc>
                <a:spcPct val="150000"/>
              </a:lnSpc>
              <a:buNone/>
            </a:pPr>
            <a:endParaRPr lang="en-US" sz="2400" dirty="0"/>
          </a:p>
        </p:txBody>
      </p:sp>
    </p:spTree>
    <p:extLst>
      <p:ext uri="{BB962C8B-B14F-4D97-AF65-F5344CB8AC3E}">
        <p14:creationId xmlns:p14="http://schemas.microsoft.com/office/powerpoint/2010/main" val="663710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Psychotropic Drug Dosages in Women</a:t>
            </a:r>
            <a:endParaRPr lang="en-US" dirty="0"/>
          </a:p>
        </p:txBody>
      </p:sp>
      <p:sp>
        <p:nvSpPr>
          <p:cNvPr id="3" name="Content Placeholder 2"/>
          <p:cNvSpPr>
            <a:spLocks noGrp="1"/>
          </p:cNvSpPr>
          <p:nvPr>
            <p:ph sz="quarter" idx="1"/>
          </p:nvPr>
        </p:nvSpPr>
        <p:spPr/>
        <p:txBody>
          <a:bodyPr>
            <a:normAutofit/>
          </a:bodyPr>
          <a:lstStyle/>
          <a:p>
            <a:r>
              <a:rPr lang="en-US" dirty="0" smtClean="0"/>
              <a:t>Some medications may have different pharmacokinetics and rates of metabolism in women compared to men</a:t>
            </a:r>
          </a:p>
          <a:p>
            <a:r>
              <a:rPr lang="en-US" dirty="0" smtClean="0"/>
              <a:t>FDA recommends lower dose Ambien for women</a:t>
            </a:r>
          </a:p>
          <a:p>
            <a:r>
              <a:rPr lang="en-US" dirty="0" smtClean="0"/>
              <a:t>Gender differences : lower levels of gastric acidity and lesser activity of some gastric enzymes, reduced capacity for gastric elimination, lower body weight, lesser blood volume, greater percentage of fat </a:t>
            </a:r>
            <a:r>
              <a:rPr lang="en-US" dirty="0" smtClean="0"/>
              <a:t>mass</a:t>
            </a:r>
          </a:p>
          <a:p>
            <a:r>
              <a:rPr lang="en-US" sz="2400" dirty="0" smtClean="0"/>
              <a:t>Take </a:t>
            </a:r>
            <a:r>
              <a:rPr lang="en-US" sz="2400" dirty="0" smtClean="0"/>
              <a:t>home:  Start low, go slow and get levels when </a:t>
            </a:r>
            <a:r>
              <a:rPr lang="en-US" sz="2400" dirty="0" smtClean="0"/>
              <a:t>possible</a:t>
            </a:r>
            <a:r>
              <a:rPr lang="en-US" dirty="0" smtClean="0"/>
              <a:t>				</a:t>
            </a:r>
            <a:r>
              <a:rPr lang="en-US" sz="1200" dirty="0"/>
              <a:t>Cohen et al, MGH, Reproductive Psychiatry</a:t>
            </a:r>
          </a:p>
          <a:p>
            <a:endParaRPr lang="en-US" dirty="0" smtClean="0"/>
          </a:p>
        </p:txBody>
      </p:sp>
    </p:spTree>
    <p:extLst>
      <p:ext uri="{BB962C8B-B14F-4D97-AF65-F5344CB8AC3E}">
        <p14:creationId xmlns:p14="http://schemas.microsoft.com/office/powerpoint/2010/main" val="430504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Complementary and Alternative Medication Treatments for Perinatal Depression</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pPr marL="0" indent="0">
              <a:buNone/>
            </a:pPr>
            <a:r>
              <a:rPr lang="en-US" i="1" dirty="0" smtClean="0"/>
              <a:t>Omega 3 Fatty Acids</a:t>
            </a:r>
          </a:p>
          <a:p>
            <a:pPr lvl="1"/>
            <a:r>
              <a:rPr lang="en-US" dirty="0" smtClean="0"/>
              <a:t>Results of RCTs are inconsistent for treatment of MDD</a:t>
            </a:r>
          </a:p>
          <a:p>
            <a:pPr lvl="1"/>
            <a:r>
              <a:rPr lang="en-US" dirty="0" smtClean="0"/>
              <a:t>Can be used to augment treatment for depression</a:t>
            </a:r>
          </a:p>
          <a:p>
            <a:pPr lvl="1"/>
            <a:r>
              <a:rPr lang="en-US" dirty="0" smtClean="0"/>
              <a:t>Recommend women in perinatal period take 1g EPA plus DHA daily – based on RCTs</a:t>
            </a:r>
          </a:p>
          <a:p>
            <a:pPr marL="457200" lvl="1" indent="0">
              <a:buNone/>
            </a:pPr>
            <a:endParaRPr lang="en-US" dirty="0"/>
          </a:p>
          <a:p>
            <a:pPr marL="457200" lvl="1" indent="0">
              <a:buNone/>
            </a:pPr>
            <a:r>
              <a:rPr lang="en-US" sz="1200" dirty="0" smtClean="0"/>
              <a:t>Cohen et al, MGH, Reproductive Psychiatry</a:t>
            </a:r>
          </a:p>
        </p:txBody>
      </p:sp>
    </p:spTree>
    <p:extLst>
      <p:ext uri="{BB962C8B-B14F-4D97-AF65-F5344CB8AC3E}">
        <p14:creationId xmlns:p14="http://schemas.microsoft.com/office/powerpoint/2010/main" val="237955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 Perinatal Mood Disorders </a:t>
            </a:r>
            <a:endParaRPr lang="en-US" sz="3200" dirty="0"/>
          </a:p>
        </p:txBody>
      </p:sp>
      <p:sp>
        <p:nvSpPr>
          <p:cNvPr id="3" name="Content Placeholder 2"/>
          <p:cNvSpPr>
            <a:spLocks noGrp="1"/>
          </p:cNvSpPr>
          <p:nvPr>
            <p:ph sz="quarter" idx="1"/>
          </p:nvPr>
        </p:nvSpPr>
        <p:spPr/>
        <p:txBody>
          <a:bodyPr>
            <a:normAutofit/>
          </a:bodyPr>
          <a:lstStyle/>
          <a:p>
            <a:r>
              <a:rPr lang="en-US" sz="2400" dirty="0" smtClean="0"/>
              <a:t>Pregnancy is “risk neutral” for new onset of mood disorders</a:t>
            </a:r>
          </a:p>
          <a:p>
            <a:pPr marL="0" indent="0">
              <a:buNone/>
            </a:pPr>
            <a:endParaRPr lang="en-US" sz="2400" dirty="0" smtClean="0"/>
          </a:p>
          <a:p>
            <a:r>
              <a:rPr lang="en-US" sz="2400" dirty="0" smtClean="0"/>
              <a:t>However, discontinuation of medications in pregnancy is associated with high degree of relapse</a:t>
            </a:r>
          </a:p>
          <a:p>
            <a:pPr marL="0" indent="0">
              <a:buNone/>
            </a:pPr>
            <a:endParaRPr lang="en-US" sz="2400" dirty="0" smtClean="0"/>
          </a:p>
          <a:p>
            <a:r>
              <a:rPr lang="en-US" sz="2400" dirty="0" smtClean="0"/>
              <a:t>Elevated risk for relapse in postpartum period for both MDD and Bipolar Disorder</a:t>
            </a:r>
          </a:p>
          <a:p>
            <a:pPr marL="0" indent="0">
              <a:buNone/>
            </a:pPr>
            <a:endParaRPr lang="en-US" sz="2400" dirty="0" smtClean="0"/>
          </a:p>
          <a:p>
            <a:r>
              <a:rPr lang="en-US" sz="2400" dirty="0" smtClean="0"/>
              <a:t>Therefore, many women will need treatment for these disorders in the perinatal period</a:t>
            </a:r>
            <a:endParaRPr lang="en-US" sz="2400" dirty="0"/>
          </a:p>
        </p:txBody>
      </p:sp>
    </p:spTree>
    <p:extLst>
      <p:ext uri="{BB962C8B-B14F-4D97-AF65-F5344CB8AC3E}">
        <p14:creationId xmlns:p14="http://schemas.microsoft.com/office/powerpoint/2010/main" val="2062477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a:t>Complementary and Alternative Medication Treatments for Perinatal Depression</a:t>
            </a:r>
          </a:p>
        </p:txBody>
      </p:sp>
      <p:sp>
        <p:nvSpPr>
          <p:cNvPr id="3" name="Content Placeholder 2"/>
          <p:cNvSpPr>
            <a:spLocks noGrp="1"/>
          </p:cNvSpPr>
          <p:nvPr>
            <p:ph sz="quarter" idx="1"/>
          </p:nvPr>
        </p:nvSpPr>
        <p:spPr/>
        <p:txBody>
          <a:bodyPr>
            <a:normAutofit/>
          </a:bodyPr>
          <a:lstStyle/>
          <a:p>
            <a:pPr marL="0" indent="0">
              <a:buNone/>
            </a:pPr>
            <a:r>
              <a:rPr lang="en-US" i="1" dirty="0" smtClean="0"/>
              <a:t>Folate</a:t>
            </a:r>
          </a:p>
          <a:p>
            <a:pPr lvl="1"/>
            <a:r>
              <a:rPr lang="en-US" dirty="0" smtClean="0"/>
              <a:t>Potential for decrease in birth defects</a:t>
            </a:r>
          </a:p>
          <a:p>
            <a:pPr lvl="1"/>
            <a:r>
              <a:rPr lang="en-US" dirty="0" smtClean="0"/>
              <a:t>RCT show modest support for augementation in depression</a:t>
            </a:r>
          </a:p>
          <a:p>
            <a:pPr lvl="1"/>
            <a:r>
              <a:rPr lang="en-US" dirty="0" smtClean="0"/>
              <a:t>Recommend folate as adjunctive option for unipolar depression</a:t>
            </a:r>
          </a:p>
          <a:p>
            <a:pPr lvl="1"/>
            <a:r>
              <a:rPr lang="en-US" dirty="0" smtClean="0"/>
              <a:t>Carries little risk and can be effective in women with low serum folate </a:t>
            </a:r>
            <a:r>
              <a:rPr lang="en-US" dirty="0" smtClean="0"/>
              <a:t>levels</a:t>
            </a:r>
          </a:p>
          <a:p>
            <a:pPr lvl="1"/>
            <a:endParaRPr lang="en-US" dirty="0"/>
          </a:p>
          <a:p>
            <a:pPr lvl="1"/>
            <a:r>
              <a:rPr lang="en-US" sz="1200" dirty="0" smtClean="0"/>
              <a:t>Cohen </a:t>
            </a:r>
            <a:r>
              <a:rPr lang="en-US" sz="1200" dirty="0" smtClean="0"/>
              <a:t>et al, MGH, Reproductive Psychiatry</a:t>
            </a:r>
            <a:endParaRPr lang="en-US" sz="1200" dirty="0"/>
          </a:p>
        </p:txBody>
      </p:sp>
    </p:spTree>
    <p:extLst>
      <p:ext uri="{BB962C8B-B14F-4D97-AF65-F5344CB8AC3E}">
        <p14:creationId xmlns:p14="http://schemas.microsoft.com/office/powerpoint/2010/main" val="1031375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a:t>Complementary and Alternative Medication Treatments for Perinatal Depression</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i="1" dirty="0" smtClean="0"/>
              <a:t>SAMe</a:t>
            </a:r>
          </a:p>
          <a:p>
            <a:pPr lvl="1">
              <a:lnSpc>
                <a:spcPct val="160000"/>
              </a:lnSpc>
            </a:pPr>
            <a:r>
              <a:rPr lang="en-US" sz="2400" dirty="0" smtClean="0"/>
              <a:t>No studies have evaluated efficacy for antenatal depression</a:t>
            </a:r>
          </a:p>
          <a:p>
            <a:pPr lvl="1">
              <a:lnSpc>
                <a:spcPct val="160000"/>
              </a:lnSpc>
            </a:pPr>
            <a:r>
              <a:rPr lang="en-US" sz="2400" dirty="0" smtClean="0"/>
              <a:t>1 placebo-controlled study supported efficacy in PPD</a:t>
            </a:r>
          </a:p>
          <a:p>
            <a:pPr marL="457200" lvl="1" indent="0">
              <a:lnSpc>
                <a:spcPct val="160000"/>
              </a:lnSpc>
              <a:buNone/>
            </a:pPr>
            <a:r>
              <a:rPr lang="en-US" sz="2400" dirty="0" smtClean="0"/>
              <a:t>  St</a:t>
            </a:r>
            <a:r>
              <a:rPr lang="en-US" sz="2400" dirty="0" smtClean="0"/>
              <a:t>. John’s Wort</a:t>
            </a:r>
          </a:p>
          <a:p>
            <a:pPr marL="457200" lvl="1" indent="0">
              <a:lnSpc>
                <a:spcPct val="160000"/>
              </a:lnSpc>
              <a:buNone/>
            </a:pPr>
            <a:r>
              <a:rPr lang="en-US" sz="2400" dirty="0"/>
              <a:t>	</a:t>
            </a:r>
            <a:r>
              <a:rPr lang="en-US" sz="2400" dirty="0" smtClean="0"/>
              <a:t>No studies have evaluated efficacy for antenatal depression</a:t>
            </a:r>
          </a:p>
          <a:p>
            <a:pPr marL="457200" lvl="1" indent="0">
              <a:lnSpc>
                <a:spcPct val="160000"/>
              </a:lnSpc>
              <a:buNone/>
            </a:pPr>
            <a:r>
              <a:rPr lang="en-US" sz="2400" dirty="0"/>
              <a:t>	</a:t>
            </a:r>
            <a:r>
              <a:rPr lang="en-US" sz="2400" dirty="0" smtClean="0"/>
              <a:t>Few studies have evaluated </a:t>
            </a:r>
            <a:r>
              <a:rPr lang="en-US" sz="2400" dirty="0" smtClean="0"/>
              <a:t>safety</a:t>
            </a:r>
            <a:endParaRPr lang="en-US" sz="2400" dirty="0"/>
          </a:p>
          <a:p>
            <a:pPr marL="457200" lvl="1" indent="0">
              <a:lnSpc>
                <a:spcPct val="160000"/>
              </a:lnSpc>
              <a:buNone/>
            </a:pPr>
            <a:endParaRPr lang="en-US" sz="2400" dirty="0" smtClean="0"/>
          </a:p>
          <a:p>
            <a:pPr marL="457200" lvl="1" indent="0">
              <a:buNone/>
            </a:pPr>
            <a:endParaRPr lang="en-US" dirty="0"/>
          </a:p>
          <a:p>
            <a:pPr marL="457200" lvl="1" indent="0">
              <a:buNone/>
            </a:pPr>
            <a:endParaRPr lang="en-US" dirty="0" smtClean="0"/>
          </a:p>
          <a:p>
            <a:pPr marL="457200" lvl="1" indent="0">
              <a:buNone/>
            </a:pPr>
            <a:r>
              <a:rPr lang="en-US" sz="1100" dirty="0"/>
              <a:t>Cohen et al, MGH, Reproductive Psychiatry</a:t>
            </a:r>
          </a:p>
          <a:p>
            <a:pPr marL="457200" lvl="1" indent="0">
              <a:buNone/>
            </a:pPr>
            <a:endParaRPr lang="en-US" sz="1100" dirty="0"/>
          </a:p>
        </p:txBody>
      </p:sp>
    </p:spTree>
    <p:extLst>
      <p:ext uri="{BB962C8B-B14F-4D97-AF65-F5344CB8AC3E}">
        <p14:creationId xmlns:p14="http://schemas.microsoft.com/office/powerpoint/2010/main" val="812153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a:t>Complementary and Alternative Medication Treatments for Perinatal Depression</a:t>
            </a:r>
          </a:p>
        </p:txBody>
      </p:sp>
      <p:sp>
        <p:nvSpPr>
          <p:cNvPr id="3" name="Content Placeholder 2"/>
          <p:cNvSpPr>
            <a:spLocks noGrp="1"/>
          </p:cNvSpPr>
          <p:nvPr>
            <p:ph sz="quarter" idx="1"/>
          </p:nvPr>
        </p:nvSpPr>
        <p:spPr/>
        <p:txBody>
          <a:bodyPr>
            <a:normAutofit/>
          </a:bodyPr>
          <a:lstStyle/>
          <a:p>
            <a:pPr marL="0" indent="0">
              <a:buNone/>
            </a:pPr>
            <a:r>
              <a:rPr lang="en-US" i="1" dirty="0" smtClean="0"/>
              <a:t>Bright light </a:t>
            </a:r>
            <a:r>
              <a:rPr lang="en-US" i="1" dirty="0" smtClean="0"/>
              <a:t>therapy</a:t>
            </a:r>
          </a:p>
          <a:p>
            <a:pPr marL="342900" lvl="1" indent="-342900">
              <a:lnSpc>
                <a:spcPct val="150000"/>
              </a:lnSpc>
              <a:buClr>
                <a:schemeClr val="accent1"/>
              </a:buClr>
              <a:buSzPct val="85000"/>
            </a:pPr>
            <a:r>
              <a:rPr lang="en-US" dirty="0"/>
              <a:t>3 studies support efficacy of bright light therapy in antenatal </a:t>
            </a:r>
            <a:r>
              <a:rPr lang="en-US" dirty="0" smtClean="0"/>
              <a:t>depression</a:t>
            </a:r>
          </a:p>
          <a:p>
            <a:pPr marL="342900" lvl="1" indent="-342900">
              <a:lnSpc>
                <a:spcPct val="150000"/>
              </a:lnSpc>
              <a:buClr>
                <a:schemeClr val="accent1"/>
              </a:buClr>
              <a:buSzPct val="85000"/>
            </a:pPr>
            <a:r>
              <a:rPr lang="en-US" dirty="0" smtClean="0"/>
              <a:t>1 </a:t>
            </a:r>
            <a:r>
              <a:rPr lang="en-US" dirty="0" smtClean="0"/>
              <a:t>RCT of 15 women with PPD did not demonstrate </a:t>
            </a:r>
            <a:r>
              <a:rPr lang="en-US" dirty="0" smtClean="0"/>
              <a:t>efficacy</a:t>
            </a:r>
          </a:p>
          <a:p>
            <a:pPr marL="342900" lvl="1" indent="-342900">
              <a:lnSpc>
                <a:spcPct val="150000"/>
              </a:lnSpc>
              <a:buClr>
                <a:schemeClr val="accent1"/>
              </a:buClr>
              <a:buSzPct val="85000"/>
            </a:pPr>
            <a:r>
              <a:rPr lang="en-US" dirty="0" smtClean="0"/>
              <a:t>Recommend </a:t>
            </a:r>
            <a:r>
              <a:rPr lang="en-US" dirty="0" smtClean="0"/>
              <a:t>initial dosing of 30 minutes within 10 minutes of </a:t>
            </a:r>
            <a:r>
              <a:rPr lang="en-US" dirty="0" smtClean="0"/>
              <a:t>awakening</a:t>
            </a:r>
          </a:p>
          <a:p>
            <a:pPr marL="342900" lvl="1" indent="-342900">
              <a:lnSpc>
                <a:spcPct val="150000"/>
              </a:lnSpc>
              <a:buClr>
                <a:schemeClr val="accent1"/>
              </a:buClr>
              <a:buSzPct val="85000"/>
            </a:pPr>
            <a:r>
              <a:rPr lang="en-US" dirty="0" smtClean="0"/>
              <a:t>Monitor </a:t>
            </a:r>
            <a:r>
              <a:rPr lang="en-US" dirty="0" smtClean="0"/>
              <a:t>for symptoms of hypomania or mania, sleep disturbance and </a:t>
            </a:r>
            <a:r>
              <a:rPr lang="en-US" dirty="0" smtClean="0"/>
              <a:t>agitation</a:t>
            </a:r>
          </a:p>
          <a:p>
            <a:pPr marL="457200" lvl="1" indent="0">
              <a:buNone/>
            </a:pPr>
            <a:r>
              <a:rPr lang="en-US" sz="1100" dirty="0"/>
              <a:t>Cohen et al, MGH, Reproductive Psychiatry</a:t>
            </a:r>
          </a:p>
          <a:p>
            <a:pPr marL="457200" lvl="1" indent="0">
              <a:buNone/>
            </a:pPr>
            <a:endParaRPr lang="en-US" sz="2400" dirty="0"/>
          </a:p>
          <a:p>
            <a:pPr marL="342900" lvl="1" indent="-342900">
              <a:lnSpc>
                <a:spcPct val="150000"/>
              </a:lnSpc>
              <a:buClr>
                <a:schemeClr val="accent1"/>
              </a:buClr>
              <a:buSzPct val="85000"/>
            </a:pPr>
            <a:endParaRPr lang="en-US" dirty="0"/>
          </a:p>
        </p:txBody>
      </p:sp>
    </p:spTree>
    <p:extLst>
      <p:ext uri="{BB962C8B-B14F-4D97-AF65-F5344CB8AC3E}">
        <p14:creationId xmlns:p14="http://schemas.microsoft.com/office/powerpoint/2010/main" val="2093657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a:t>Complementary and Alternative Medication Treatments for Perinatal Depression</a:t>
            </a:r>
          </a:p>
        </p:txBody>
      </p:sp>
      <p:sp>
        <p:nvSpPr>
          <p:cNvPr id="3" name="Content Placeholder 2"/>
          <p:cNvSpPr>
            <a:spLocks noGrp="1"/>
          </p:cNvSpPr>
          <p:nvPr>
            <p:ph sz="quarter" idx="1"/>
          </p:nvPr>
        </p:nvSpPr>
        <p:spPr/>
        <p:txBody>
          <a:bodyPr>
            <a:normAutofit/>
          </a:bodyPr>
          <a:lstStyle/>
          <a:p>
            <a:pPr marL="0" indent="0">
              <a:buNone/>
            </a:pPr>
            <a:r>
              <a:rPr lang="en-US" i="1" dirty="0" smtClean="0"/>
              <a:t>Acupuncture</a:t>
            </a:r>
          </a:p>
          <a:p>
            <a:pPr lvl="1">
              <a:lnSpc>
                <a:spcPct val="150000"/>
              </a:lnSpc>
            </a:pPr>
            <a:r>
              <a:rPr lang="en-US" sz="2400" dirty="0" smtClean="0"/>
              <a:t>Mixed reviews and few studies in perinatal population</a:t>
            </a:r>
          </a:p>
          <a:p>
            <a:pPr lvl="1">
              <a:lnSpc>
                <a:spcPct val="150000"/>
              </a:lnSpc>
            </a:pPr>
            <a:r>
              <a:rPr lang="en-US" sz="2400" dirty="0" smtClean="0"/>
              <a:t>Can be an option for mild depression </a:t>
            </a:r>
          </a:p>
          <a:p>
            <a:pPr lvl="1">
              <a:lnSpc>
                <a:spcPct val="150000"/>
              </a:lnSpc>
            </a:pPr>
            <a:r>
              <a:rPr lang="en-US" sz="2400" dirty="0" smtClean="0"/>
              <a:t>Premature to recommend as first line treatment for </a:t>
            </a:r>
            <a:r>
              <a:rPr lang="en-US" sz="2400" dirty="0" smtClean="0"/>
              <a:t>MDD</a:t>
            </a:r>
          </a:p>
          <a:p>
            <a:pPr lvl="1">
              <a:lnSpc>
                <a:spcPct val="150000"/>
              </a:lnSpc>
            </a:pPr>
            <a:endParaRPr lang="en-US" sz="2400" dirty="0"/>
          </a:p>
          <a:p>
            <a:pPr lvl="1">
              <a:lnSpc>
                <a:spcPct val="150000"/>
              </a:lnSpc>
            </a:pPr>
            <a:endParaRPr lang="en-US" sz="2400" dirty="0" smtClean="0"/>
          </a:p>
          <a:p>
            <a:pPr lvl="1">
              <a:lnSpc>
                <a:spcPct val="150000"/>
              </a:lnSpc>
            </a:pPr>
            <a:endParaRPr lang="en-US" sz="2400" dirty="0"/>
          </a:p>
          <a:p>
            <a:pPr marL="457200" lvl="1" indent="0">
              <a:buNone/>
            </a:pPr>
            <a:r>
              <a:rPr lang="en-US" sz="1100" dirty="0"/>
              <a:t>Cohen et al, MGH, Reproductive Psychiatry</a:t>
            </a:r>
          </a:p>
          <a:p>
            <a:pPr marL="457200" lvl="1" indent="0">
              <a:buNone/>
            </a:pPr>
            <a:endParaRPr lang="en-US" sz="4800" dirty="0"/>
          </a:p>
          <a:p>
            <a:pPr lvl="1">
              <a:lnSpc>
                <a:spcPct val="150000"/>
              </a:lnSpc>
            </a:pPr>
            <a:endParaRPr lang="en-US" sz="2400" dirty="0"/>
          </a:p>
        </p:txBody>
      </p:sp>
      <p:pic>
        <p:nvPicPr>
          <p:cNvPr id="4" name="Picture 3"/>
          <p:cNvPicPr>
            <a:picLocks noChangeAspect="1"/>
          </p:cNvPicPr>
          <p:nvPr/>
        </p:nvPicPr>
        <p:blipFill>
          <a:blip r:embed="rId2"/>
          <a:stretch>
            <a:fillRect/>
          </a:stretch>
        </p:blipFill>
        <p:spPr>
          <a:xfrm>
            <a:off x="3810000" y="4114800"/>
            <a:ext cx="3505200" cy="2628900"/>
          </a:xfrm>
          <a:prstGeom prst="rect">
            <a:avLst/>
          </a:prstGeom>
        </p:spPr>
      </p:pic>
    </p:spTree>
    <p:extLst>
      <p:ext uri="{BB962C8B-B14F-4D97-AF65-F5344CB8AC3E}">
        <p14:creationId xmlns:p14="http://schemas.microsoft.com/office/powerpoint/2010/main" val="165950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 Feeding Guidelines</a:t>
            </a:r>
            <a:endParaRPr lang="en-US" dirty="0"/>
          </a:p>
        </p:txBody>
      </p:sp>
      <p:sp>
        <p:nvSpPr>
          <p:cNvPr id="3" name="Content Placeholder 2"/>
          <p:cNvSpPr>
            <a:spLocks noGrp="1"/>
          </p:cNvSpPr>
          <p:nvPr>
            <p:ph sz="quarter" idx="1"/>
          </p:nvPr>
        </p:nvSpPr>
        <p:spPr/>
        <p:txBody>
          <a:bodyPr/>
          <a:lstStyle/>
          <a:p>
            <a:r>
              <a:rPr lang="en-US" dirty="0" smtClean="0"/>
              <a:t>All psychotropic medications enter the </a:t>
            </a:r>
            <a:r>
              <a:rPr lang="en-US" dirty="0" smtClean="0"/>
              <a:t>breast milk.</a:t>
            </a:r>
          </a:p>
          <a:p>
            <a:pPr marL="0" indent="0">
              <a:buNone/>
            </a:pPr>
            <a:endParaRPr lang="en-US" dirty="0" smtClean="0"/>
          </a:p>
          <a:p>
            <a:r>
              <a:rPr lang="en-US" dirty="0" smtClean="0"/>
              <a:t>If mom was taking medication in pregnancy, there is usually no reason to stop for breast feeding.</a:t>
            </a:r>
          </a:p>
          <a:p>
            <a:pPr lvl="1"/>
            <a:r>
              <a:rPr lang="en-US" dirty="0" smtClean="0"/>
              <a:t>Possible exception Clozaril</a:t>
            </a:r>
          </a:p>
          <a:p>
            <a:pPr lvl="1"/>
            <a:r>
              <a:rPr lang="en-US" dirty="0" smtClean="0"/>
              <a:t>Lithium toxicity can occur</a:t>
            </a:r>
          </a:p>
          <a:p>
            <a:pPr lvl="1"/>
            <a:endParaRPr lang="en-US" dirty="0"/>
          </a:p>
        </p:txBody>
      </p:sp>
    </p:spTree>
    <p:extLst>
      <p:ext uri="{BB962C8B-B14F-4D97-AF65-F5344CB8AC3E}">
        <p14:creationId xmlns:p14="http://schemas.microsoft.com/office/powerpoint/2010/main" val="33171250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 Feeding </a:t>
            </a:r>
            <a:r>
              <a:rPr lang="en-US" dirty="0"/>
              <a:t>Guidelines</a:t>
            </a:r>
          </a:p>
        </p:txBody>
      </p:sp>
      <p:sp>
        <p:nvSpPr>
          <p:cNvPr id="3" name="Content Placeholder 2"/>
          <p:cNvSpPr>
            <a:spLocks noGrp="1"/>
          </p:cNvSpPr>
          <p:nvPr>
            <p:ph sz="quarter" idx="1"/>
          </p:nvPr>
        </p:nvSpPr>
        <p:spPr/>
        <p:txBody>
          <a:bodyPr>
            <a:normAutofit fontScale="92500" lnSpcReduction="10000"/>
          </a:bodyPr>
          <a:lstStyle/>
          <a:p>
            <a:pPr>
              <a:lnSpc>
                <a:spcPct val="150000"/>
              </a:lnSpc>
            </a:pPr>
            <a:r>
              <a:rPr lang="en-US" sz="2400" dirty="0" smtClean="0"/>
              <a:t>Can take medication after baby feeds and just prior to longest sleep time (usually at night)</a:t>
            </a:r>
          </a:p>
          <a:p>
            <a:pPr>
              <a:lnSpc>
                <a:spcPct val="150000"/>
              </a:lnSpc>
            </a:pPr>
            <a:r>
              <a:rPr lang="en-US" sz="2400" dirty="0" smtClean="0"/>
              <a:t>Pump and dump for next feeding</a:t>
            </a:r>
          </a:p>
          <a:p>
            <a:pPr>
              <a:lnSpc>
                <a:spcPct val="150000"/>
              </a:lnSpc>
            </a:pPr>
            <a:r>
              <a:rPr lang="en-US" sz="2400" dirty="0" smtClean="0"/>
              <a:t>Monitor blood levels if indicated</a:t>
            </a:r>
          </a:p>
          <a:p>
            <a:pPr>
              <a:lnSpc>
                <a:spcPct val="150000"/>
              </a:lnSpc>
            </a:pPr>
            <a:r>
              <a:rPr lang="en-US" sz="2400" dirty="0" smtClean="0"/>
              <a:t>Involve pediatrician</a:t>
            </a:r>
          </a:p>
          <a:p>
            <a:endParaRPr lang="en-US" dirty="0" smtClean="0"/>
          </a:p>
          <a:p>
            <a:pPr marL="0" indent="0">
              <a:buNone/>
            </a:pPr>
            <a:endParaRPr lang="en-US" dirty="0"/>
          </a:p>
          <a:p>
            <a:endParaRPr lang="en-US" dirty="0" smtClean="0"/>
          </a:p>
          <a:p>
            <a:r>
              <a:rPr lang="en-US" sz="1200" dirty="0" smtClean="0"/>
              <a:t>Dr. Jennifer Payne</a:t>
            </a:r>
          </a:p>
          <a:p>
            <a:r>
              <a:rPr lang="en-US" sz="1200" dirty="0" smtClean="0"/>
              <a:t>Director, Women’s Mood Disorders Center</a:t>
            </a:r>
          </a:p>
          <a:p>
            <a:r>
              <a:rPr lang="en-US" sz="1200" dirty="0" smtClean="0"/>
              <a:t>Johns Hopkins School of Medicine</a:t>
            </a:r>
            <a:endParaRPr lang="en-US" sz="1200" dirty="0"/>
          </a:p>
        </p:txBody>
      </p:sp>
      <p:pic>
        <p:nvPicPr>
          <p:cNvPr id="4" name="Picture 3"/>
          <p:cNvPicPr>
            <a:picLocks noChangeAspect="1"/>
          </p:cNvPicPr>
          <p:nvPr/>
        </p:nvPicPr>
        <p:blipFill>
          <a:blip r:embed="rId3"/>
          <a:stretch>
            <a:fillRect/>
          </a:stretch>
        </p:blipFill>
        <p:spPr>
          <a:xfrm>
            <a:off x="6400800" y="2819400"/>
            <a:ext cx="2540000" cy="3810000"/>
          </a:xfrm>
          <a:prstGeom prst="rect">
            <a:avLst/>
          </a:prstGeom>
        </p:spPr>
      </p:pic>
    </p:spTree>
    <p:extLst>
      <p:ext uri="{BB962C8B-B14F-4D97-AF65-F5344CB8AC3E}">
        <p14:creationId xmlns:p14="http://schemas.microsoft.com/office/powerpoint/2010/main" val="76236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 Feeding </a:t>
            </a:r>
            <a:r>
              <a:rPr lang="en-US" dirty="0"/>
              <a:t>Guidelines</a:t>
            </a:r>
          </a:p>
        </p:txBody>
      </p:sp>
      <p:sp>
        <p:nvSpPr>
          <p:cNvPr id="3" name="Content Placeholder 2"/>
          <p:cNvSpPr>
            <a:spLocks noGrp="1"/>
          </p:cNvSpPr>
          <p:nvPr>
            <p:ph sz="quarter" idx="1"/>
          </p:nvPr>
        </p:nvSpPr>
        <p:spPr/>
        <p:txBody>
          <a:bodyPr>
            <a:normAutofit/>
          </a:bodyPr>
          <a:lstStyle/>
          <a:p>
            <a:pPr marL="0" indent="0">
              <a:buNone/>
            </a:pPr>
            <a:r>
              <a:rPr lang="en-US" i="1" dirty="0" smtClean="0"/>
              <a:t>Benzodiazepines</a:t>
            </a:r>
          </a:p>
          <a:p>
            <a:pPr lvl="1">
              <a:lnSpc>
                <a:spcPct val="150000"/>
              </a:lnSpc>
            </a:pPr>
            <a:r>
              <a:rPr lang="en-US" sz="2400" dirty="0" smtClean="0"/>
              <a:t>Recent study from Motherisk Program </a:t>
            </a:r>
          </a:p>
          <a:p>
            <a:pPr lvl="1">
              <a:lnSpc>
                <a:spcPct val="150000"/>
              </a:lnSpc>
            </a:pPr>
            <a:r>
              <a:rPr lang="en-US" sz="2400" dirty="0" smtClean="0"/>
              <a:t>Risks for adverse events very low – usually sedation</a:t>
            </a:r>
          </a:p>
          <a:p>
            <a:pPr lvl="1">
              <a:lnSpc>
                <a:spcPct val="150000"/>
              </a:lnSpc>
            </a:pPr>
            <a:r>
              <a:rPr lang="en-US" sz="2400" dirty="0" smtClean="0"/>
              <a:t>Benzodiazepines can be reasonable option</a:t>
            </a:r>
          </a:p>
          <a:p>
            <a:pPr lvl="1">
              <a:lnSpc>
                <a:spcPct val="150000"/>
              </a:lnSpc>
            </a:pPr>
            <a:r>
              <a:rPr lang="en-US" sz="2400" dirty="0" smtClean="0"/>
              <a:t>Observe infant for sedation</a:t>
            </a:r>
          </a:p>
          <a:p>
            <a:pPr lvl="1">
              <a:lnSpc>
                <a:spcPct val="150000"/>
              </a:lnSpc>
            </a:pPr>
            <a:r>
              <a:rPr lang="en-US" sz="2400" dirty="0" smtClean="0"/>
              <a:t>Ativan has lower RID and often </a:t>
            </a:r>
            <a:r>
              <a:rPr lang="en-US" sz="2400" dirty="0" smtClean="0"/>
              <a:t>used</a:t>
            </a:r>
          </a:p>
          <a:p>
            <a:pPr marL="274320" lvl="1" indent="0">
              <a:lnSpc>
                <a:spcPct val="150000"/>
              </a:lnSpc>
              <a:buNone/>
            </a:pPr>
            <a:endParaRPr lang="en-US" sz="2400" dirty="0" smtClean="0"/>
          </a:p>
          <a:p>
            <a:pPr marL="274320" lvl="1" indent="0">
              <a:lnSpc>
                <a:spcPct val="150000"/>
              </a:lnSpc>
              <a:buNone/>
            </a:pPr>
            <a:r>
              <a:rPr lang="en-US" sz="1200" dirty="0" smtClean="0"/>
              <a:t>womensmentalhealth.org/Cohen/MGH</a:t>
            </a:r>
            <a:endParaRPr lang="en-US" sz="1200" dirty="0" smtClean="0"/>
          </a:p>
          <a:p>
            <a:pPr marL="457200" lvl="1" indent="0">
              <a:lnSpc>
                <a:spcPct val="150000"/>
              </a:lnSpc>
              <a:buNone/>
            </a:pPr>
            <a:endParaRPr lang="en-US" sz="2400" dirty="0"/>
          </a:p>
        </p:txBody>
      </p:sp>
    </p:spTree>
    <p:extLst>
      <p:ext uri="{BB962C8B-B14F-4D97-AF65-F5344CB8AC3E}">
        <p14:creationId xmlns:p14="http://schemas.microsoft.com/office/powerpoint/2010/main" val="3200149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 Feeding </a:t>
            </a:r>
            <a:r>
              <a:rPr lang="en-US" dirty="0"/>
              <a:t>Guidelines</a:t>
            </a:r>
          </a:p>
        </p:txBody>
      </p:sp>
      <p:sp>
        <p:nvSpPr>
          <p:cNvPr id="3" name="Content Placeholder 2"/>
          <p:cNvSpPr>
            <a:spLocks noGrp="1"/>
          </p:cNvSpPr>
          <p:nvPr>
            <p:ph sz="quarter" idx="1"/>
          </p:nvPr>
        </p:nvSpPr>
        <p:spPr/>
        <p:txBody>
          <a:bodyPr>
            <a:normAutofit/>
          </a:bodyPr>
          <a:lstStyle/>
          <a:p>
            <a:pPr marL="0" indent="0">
              <a:buNone/>
            </a:pPr>
            <a:r>
              <a:rPr lang="en-US" sz="2400" i="1" dirty="0" smtClean="0"/>
              <a:t>Antidepressants</a:t>
            </a:r>
          </a:p>
          <a:p>
            <a:pPr marL="0" indent="0">
              <a:buNone/>
            </a:pPr>
            <a:endParaRPr lang="en-US" sz="2400" i="1" dirty="0" smtClean="0"/>
          </a:p>
          <a:p>
            <a:r>
              <a:rPr lang="en-US" sz="2400" dirty="0" smtClean="0"/>
              <a:t>In general relatively safe for breast feeding</a:t>
            </a:r>
          </a:p>
          <a:p>
            <a:pPr marL="0" indent="0">
              <a:buNone/>
            </a:pPr>
            <a:endParaRPr lang="en-US" sz="2400" dirty="0" smtClean="0"/>
          </a:p>
          <a:p>
            <a:r>
              <a:rPr lang="en-US" sz="2400" dirty="0" smtClean="0"/>
              <a:t>SSRIs are one of best studied classes of medications</a:t>
            </a:r>
          </a:p>
          <a:p>
            <a:pPr lvl="1"/>
            <a:r>
              <a:rPr lang="en-US" sz="1900" dirty="0" smtClean="0"/>
              <a:t>Tricyclics, Prozac, Paxil, Zoloft</a:t>
            </a:r>
          </a:p>
          <a:p>
            <a:pPr lvl="1"/>
            <a:r>
              <a:rPr lang="en-US" sz="1900" dirty="0" smtClean="0"/>
              <a:t>Amount of drug in breast milk low and rare complications to infant</a:t>
            </a:r>
          </a:p>
          <a:p>
            <a:pPr lvl="1"/>
            <a:endParaRPr lang="en-US" sz="1900" dirty="0"/>
          </a:p>
          <a:p>
            <a:pPr lvl="1"/>
            <a:endParaRPr lang="en-US" sz="1900" dirty="0" smtClean="0"/>
          </a:p>
          <a:p>
            <a:pPr lvl="1"/>
            <a:endParaRPr lang="en-US" sz="1900" dirty="0"/>
          </a:p>
          <a:p>
            <a:pPr lvl="1"/>
            <a:endParaRPr lang="en-US" sz="1900" dirty="0" smtClean="0"/>
          </a:p>
          <a:p>
            <a:pPr marL="274320" lvl="1" indent="0">
              <a:buNone/>
            </a:pPr>
            <a:r>
              <a:rPr lang="en-US" sz="1100" dirty="0"/>
              <a:t>womensmentalhealth.org/Cohen/MGH</a:t>
            </a:r>
          </a:p>
          <a:p>
            <a:pPr lvl="1"/>
            <a:endParaRPr lang="en-US" sz="1900" dirty="0" smtClean="0"/>
          </a:p>
          <a:p>
            <a:pPr lvl="1"/>
            <a:endParaRPr lang="en-US" sz="1900" dirty="0"/>
          </a:p>
          <a:p>
            <a:pPr lvl="1"/>
            <a:endParaRPr lang="en-US" sz="1900" dirty="0" smtClean="0"/>
          </a:p>
          <a:p>
            <a:pPr lvl="1"/>
            <a:endParaRPr lang="en-US" sz="1900" dirty="0"/>
          </a:p>
          <a:p>
            <a:pPr lvl="1"/>
            <a:endParaRPr lang="en-US" sz="1900" dirty="0" smtClean="0"/>
          </a:p>
          <a:p>
            <a:pPr lvl="1"/>
            <a:endParaRPr lang="en-US" sz="1900" dirty="0"/>
          </a:p>
          <a:p>
            <a:pPr lvl="1"/>
            <a:endParaRPr lang="en-US" sz="1900" dirty="0" smtClean="0"/>
          </a:p>
          <a:p>
            <a:pPr lvl="1"/>
            <a:endParaRPr lang="en-US" sz="1900" dirty="0"/>
          </a:p>
          <a:p>
            <a:pPr lvl="1"/>
            <a:endParaRPr lang="en-US" sz="1900" dirty="0"/>
          </a:p>
          <a:p>
            <a:pPr marL="274320" lvl="1" indent="0">
              <a:buNone/>
            </a:pPr>
            <a:endParaRPr lang="en-US" sz="1900" dirty="0" smtClean="0"/>
          </a:p>
        </p:txBody>
      </p:sp>
    </p:spTree>
    <p:extLst>
      <p:ext uri="{BB962C8B-B14F-4D97-AF65-F5344CB8AC3E}">
        <p14:creationId xmlns:p14="http://schemas.microsoft.com/office/powerpoint/2010/main" val="539400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Feeding Guidelines</a:t>
            </a:r>
          </a:p>
        </p:txBody>
      </p:sp>
      <p:sp>
        <p:nvSpPr>
          <p:cNvPr id="3" name="Content Placeholder 2"/>
          <p:cNvSpPr>
            <a:spLocks noGrp="1"/>
          </p:cNvSpPr>
          <p:nvPr>
            <p:ph sz="quarter" idx="1"/>
          </p:nvPr>
        </p:nvSpPr>
        <p:spPr/>
        <p:txBody>
          <a:bodyPr>
            <a:normAutofit/>
          </a:bodyPr>
          <a:lstStyle/>
          <a:p>
            <a:r>
              <a:rPr lang="en-US" dirty="0" smtClean="0"/>
              <a:t>Less information on other antidepressants</a:t>
            </a:r>
          </a:p>
          <a:p>
            <a:r>
              <a:rPr lang="en-US" dirty="0" smtClean="0"/>
              <a:t>But no serious adverse events have been reported</a:t>
            </a:r>
          </a:p>
          <a:p>
            <a:r>
              <a:rPr lang="en-US" dirty="0" smtClean="0"/>
              <a:t>Which is the “safest” for breast feeding</a:t>
            </a:r>
          </a:p>
          <a:p>
            <a:pPr lvl="1">
              <a:lnSpc>
                <a:spcPct val="150000"/>
              </a:lnSpc>
            </a:pPr>
            <a:r>
              <a:rPr lang="en-US" dirty="0" smtClean="0">
                <a:solidFill>
                  <a:schemeClr val="tx1"/>
                </a:solidFill>
              </a:rPr>
              <a:t>No evidence to suggest some antidepressants pose increase risk</a:t>
            </a:r>
          </a:p>
          <a:p>
            <a:pPr lvl="1">
              <a:lnSpc>
                <a:spcPct val="150000"/>
              </a:lnSpc>
            </a:pPr>
            <a:r>
              <a:rPr lang="en-US" dirty="0" smtClean="0">
                <a:solidFill>
                  <a:schemeClr val="tx1"/>
                </a:solidFill>
              </a:rPr>
              <a:t>Try to use antidepressant with more safety data</a:t>
            </a:r>
          </a:p>
          <a:p>
            <a:pPr lvl="1">
              <a:lnSpc>
                <a:spcPct val="150000"/>
              </a:lnSpc>
            </a:pPr>
            <a:r>
              <a:rPr lang="en-US" dirty="0" smtClean="0">
                <a:solidFill>
                  <a:schemeClr val="tx1"/>
                </a:solidFill>
              </a:rPr>
              <a:t>Will be cases when this is not reasonable</a:t>
            </a:r>
          </a:p>
          <a:p>
            <a:pPr lvl="1">
              <a:lnSpc>
                <a:spcPct val="150000"/>
              </a:lnSpc>
            </a:pPr>
            <a:endParaRPr lang="en-US" dirty="0">
              <a:solidFill>
                <a:schemeClr val="tx1"/>
              </a:solidFill>
            </a:endParaRPr>
          </a:p>
          <a:p>
            <a:pPr marL="274320" lvl="1" indent="0">
              <a:lnSpc>
                <a:spcPct val="150000"/>
              </a:lnSpc>
              <a:buNone/>
            </a:pPr>
            <a:r>
              <a:rPr lang="en-US" sz="1100" dirty="0"/>
              <a:t>womensmentalhealth.org/Cohen/MGH</a:t>
            </a:r>
          </a:p>
          <a:p>
            <a:pPr lvl="1">
              <a:lnSpc>
                <a:spcPct val="150000"/>
              </a:lnSpc>
            </a:pPr>
            <a:endParaRPr lang="en-US" dirty="0">
              <a:solidFill>
                <a:schemeClr val="tx1"/>
              </a:solidFill>
            </a:endParaRPr>
          </a:p>
        </p:txBody>
      </p:sp>
    </p:spTree>
    <p:extLst>
      <p:ext uri="{BB962C8B-B14F-4D97-AF65-F5344CB8AC3E}">
        <p14:creationId xmlns:p14="http://schemas.microsoft.com/office/powerpoint/2010/main" val="43580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Feeding Guidelines</a:t>
            </a:r>
          </a:p>
        </p:txBody>
      </p:sp>
      <p:sp>
        <p:nvSpPr>
          <p:cNvPr id="3" name="Content Placeholder 2"/>
          <p:cNvSpPr>
            <a:spLocks noGrp="1"/>
          </p:cNvSpPr>
          <p:nvPr>
            <p:ph sz="quarter" idx="1"/>
          </p:nvPr>
        </p:nvSpPr>
        <p:spPr/>
        <p:txBody>
          <a:bodyPr>
            <a:normAutofit/>
          </a:bodyPr>
          <a:lstStyle/>
          <a:p>
            <a:pPr marL="0" indent="0">
              <a:buNone/>
            </a:pPr>
            <a:r>
              <a:rPr lang="en-US" sz="2400" i="1" dirty="0" smtClean="0"/>
              <a:t>Mood Stabilizers</a:t>
            </a:r>
          </a:p>
          <a:p>
            <a:r>
              <a:rPr lang="en-US" sz="2400" dirty="0" smtClean="0"/>
              <a:t>Lithium</a:t>
            </a:r>
          </a:p>
          <a:p>
            <a:pPr lvl="1">
              <a:lnSpc>
                <a:spcPct val="150000"/>
              </a:lnSpc>
            </a:pPr>
            <a:r>
              <a:rPr lang="en-US" sz="1900" dirty="0" smtClean="0"/>
              <a:t>Higher levels of lithium in breast milk</a:t>
            </a:r>
          </a:p>
          <a:p>
            <a:pPr lvl="1">
              <a:lnSpc>
                <a:spcPct val="150000"/>
              </a:lnSpc>
            </a:pPr>
            <a:r>
              <a:rPr lang="en-US" sz="1900" dirty="0" smtClean="0"/>
              <a:t>Typically avoid breast feeding with lithium</a:t>
            </a:r>
          </a:p>
          <a:p>
            <a:pPr lvl="1">
              <a:lnSpc>
                <a:spcPct val="150000"/>
              </a:lnSpc>
            </a:pPr>
            <a:r>
              <a:rPr lang="en-US" sz="1900" dirty="0" smtClean="0"/>
              <a:t>If mother choses to breast feed – use lowest possible dose</a:t>
            </a:r>
          </a:p>
          <a:p>
            <a:pPr lvl="1">
              <a:lnSpc>
                <a:spcPct val="150000"/>
              </a:lnSpc>
            </a:pPr>
            <a:r>
              <a:rPr lang="en-US" sz="1900" dirty="0" smtClean="0"/>
              <a:t>Collaborate with pediatrician and obtain levels in mom and baby</a:t>
            </a:r>
          </a:p>
          <a:p>
            <a:pPr lvl="1">
              <a:lnSpc>
                <a:spcPct val="150000"/>
              </a:lnSpc>
            </a:pPr>
            <a:endParaRPr lang="en-US" sz="1900" dirty="0"/>
          </a:p>
          <a:p>
            <a:pPr lvl="1">
              <a:lnSpc>
                <a:spcPct val="150000"/>
              </a:lnSpc>
            </a:pPr>
            <a:endParaRPr lang="en-US" sz="1900" dirty="0" smtClean="0"/>
          </a:p>
          <a:p>
            <a:pPr marL="274320" lvl="1" indent="0">
              <a:lnSpc>
                <a:spcPct val="150000"/>
              </a:lnSpc>
              <a:buNone/>
            </a:pPr>
            <a:r>
              <a:rPr lang="en-US" sz="1100" dirty="0" smtClean="0"/>
              <a:t>womensmentalhealth.org/Cohen/MGH</a:t>
            </a:r>
            <a:endParaRPr lang="en-US" sz="1100" dirty="0"/>
          </a:p>
          <a:p>
            <a:pPr lvl="1">
              <a:lnSpc>
                <a:spcPct val="150000"/>
              </a:lnSpc>
            </a:pPr>
            <a:endParaRPr lang="en-US" sz="1900" dirty="0"/>
          </a:p>
        </p:txBody>
      </p:sp>
    </p:spTree>
    <p:extLst>
      <p:ext uri="{BB962C8B-B14F-4D97-AF65-F5344CB8AC3E}">
        <p14:creationId xmlns:p14="http://schemas.microsoft.com/office/powerpoint/2010/main" val="6087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Postpartum Anxiety</a:t>
            </a:r>
            <a:endParaRPr lang="en-US" sz="3200" dirty="0"/>
          </a:p>
        </p:txBody>
      </p:sp>
      <p:sp>
        <p:nvSpPr>
          <p:cNvPr id="3" name="Content Placeholder 2"/>
          <p:cNvSpPr>
            <a:spLocks noGrp="1"/>
          </p:cNvSpPr>
          <p:nvPr>
            <p:ph sz="quarter" idx="1"/>
          </p:nvPr>
        </p:nvSpPr>
        <p:spPr/>
        <p:txBody>
          <a:bodyPr>
            <a:normAutofit/>
          </a:bodyPr>
          <a:lstStyle/>
          <a:p>
            <a:pPr>
              <a:lnSpc>
                <a:spcPct val="90000"/>
              </a:lnSpc>
            </a:pPr>
            <a:r>
              <a:rPr lang="en-US" sz="2400" dirty="0"/>
              <a:t>Feelings of impending doom</a:t>
            </a:r>
          </a:p>
          <a:p>
            <a:pPr>
              <a:lnSpc>
                <a:spcPct val="90000"/>
              </a:lnSpc>
              <a:buFont typeface="Wingdings" pitchFamily="2" charset="2"/>
              <a:buNone/>
            </a:pPr>
            <a:endParaRPr lang="en-US" sz="2400" dirty="0"/>
          </a:p>
          <a:p>
            <a:pPr>
              <a:lnSpc>
                <a:spcPct val="90000"/>
              </a:lnSpc>
            </a:pPr>
            <a:r>
              <a:rPr lang="en-US" sz="2400" dirty="0"/>
              <a:t>Obsessive worrying</a:t>
            </a:r>
          </a:p>
          <a:p>
            <a:pPr>
              <a:lnSpc>
                <a:spcPct val="90000"/>
              </a:lnSpc>
              <a:buFont typeface="Wingdings" pitchFamily="2" charset="2"/>
              <a:buNone/>
            </a:pPr>
            <a:endParaRPr lang="en-US" sz="2400" dirty="0"/>
          </a:p>
          <a:p>
            <a:pPr>
              <a:lnSpc>
                <a:spcPct val="90000"/>
              </a:lnSpc>
            </a:pPr>
            <a:r>
              <a:rPr lang="en-US" sz="2400" dirty="0"/>
              <a:t>Panic attacks</a:t>
            </a:r>
          </a:p>
          <a:p>
            <a:pPr>
              <a:lnSpc>
                <a:spcPct val="90000"/>
              </a:lnSpc>
              <a:buFont typeface="Wingdings" pitchFamily="2" charset="2"/>
              <a:buNone/>
            </a:pPr>
            <a:endParaRPr lang="en-US" sz="2400" dirty="0"/>
          </a:p>
          <a:p>
            <a:pPr>
              <a:lnSpc>
                <a:spcPct val="90000"/>
              </a:lnSpc>
            </a:pPr>
            <a:r>
              <a:rPr lang="en-US" sz="2400" dirty="0"/>
              <a:t>Inability to sleep when baby sleeps </a:t>
            </a:r>
          </a:p>
          <a:p>
            <a:pPr>
              <a:lnSpc>
                <a:spcPct val="90000"/>
              </a:lnSpc>
              <a:buFont typeface="Wingdings" pitchFamily="2" charset="2"/>
              <a:buNone/>
            </a:pPr>
            <a:endParaRPr lang="en-US" sz="2400" dirty="0"/>
          </a:p>
          <a:p>
            <a:pPr>
              <a:lnSpc>
                <a:spcPct val="90000"/>
              </a:lnSpc>
            </a:pPr>
            <a:r>
              <a:rPr lang="en-US" sz="2400" dirty="0"/>
              <a:t>Women with history of anxiety disorder at higher risk for relapse postpartum</a:t>
            </a:r>
          </a:p>
          <a:p>
            <a:endParaRPr lang="en-US" sz="2400" dirty="0"/>
          </a:p>
        </p:txBody>
      </p:sp>
      <p:pic>
        <p:nvPicPr>
          <p:cNvPr id="4" name="Picture 3"/>
          <p:cNvPicPr>
            <a:picLocks noChangeAspect="1"/>
          </p:cNvPicPr>
          <p:nvPr/>
        </p:nvPicPr>
        <p:blipFill>
          <a:blip r:embed="rId2"/>
          <a:stretch>
            <a:fillRect/>
          </a:stretch>
        </p:blipFill>
        <p:spPr>
          <a:xfrm>
            <a:off x="5562600" y="1600200"/>
            <a:ext cx="3124200" cy="2895600"/>
          </a:xfrm>
          <a:prstGeom prst="rect">
            <a:avLst/>
          </a:prstGeom>
        </p:spPr>
      </p:pic>
    </p:spTree>
    <p:extLst>
      <p:ext uri="{BB962C8B-B14F-4D97-AF65-F5344CB8AC3E}">
        <p14:creationId xmlns:p14="http://schemas.microsoft.com/office/powerpoint/2010/main" val="4223850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Feeding Guidelines</a:t>
            </a:r>
          </a:p>
        </p:txBody>
      </p:sp>
      <p:sp>
        <p:nvSpPr>
          <p:cNvPr id="3" name="Content Placeholder 2"/>
          <p:cNvSpPr>
            <a:spLocks noGrp="1"/>
          </p:cNvSpPr>
          <p:nvPr>
            <p:ph sz="quarter" idx="1"/>
          </p:nvPr>
        </p:nvSpPr>
        <p:spPr/>
        <p:txBody>
          <a:bodyPr>
            <a:normAutofit/>
          </a:bodyPr>
          <a:lstStyle/>
          <a:p>
            <a:r>
              <a:rPr lang="en-US" sz="2400" i="1" dirty="0" smtClean="0"/>
              <a:t>Lamictal</a:t>
            </a:r>
          </a:p>
          <a:p>
            <a:pPr lvl="1">
              <a:lnSpc>
                <a:spcPct val="150000"/>
              </a:lnSpc>
            </a:pPr>
            <a:r>
              <a:rPr lang="en-US" sz="1900" dirty="0" smtClean="0"/>
              <a:t>Infant serum levels 20% - 50 % of mother’s concentration</a:t>
            </a:r>
          </a:p>
          <a:p>
            <a:pPr lvl="1">
              <a:lnSpc>
                <a:spcPct val="150000"/>
              </a:lnSpc>
            </a:pPr>
            <a:r>
              <a:rPr lang="en-US" sz="1900" dirty="0" smtClean="0"/>
              <a:t>None of the studies have reported adverse events in breast feeding newborns</a:t>
            </a:r>
          </a:p>
          <a:p>
            <a:pPr lvl="1">
              <a:lnSpc>
                <a:spcPct val="150000"/>
              </a:lnSpc>
            </a:pPr>
            <a:r>
              <a:rPr lang="en-US" sz="1900" dirty="0" smtClean="0"/>
              <a:t>One concern is Stevens-Johnson syndrome but no reports of SJS in infants exposed to lamictal</a:t>
            </a:r>
          </a:p>
          <a:p>
            <a:pPr lvl="1">
              <a:lnSpc>
                <a:spcPct val="150000"/>
              </a:lnSpc>
            </a:pPr>
            <a:r>
              <a:rPr lang="en-US" sz="1900" dirty="0" smtClean="0"/>
              <a:t>More research is needed </a:t>
            </a:r>
          </a:p>
          <a:p>
            <a:pPr marL="274320" lvl="1" indent="0">
              <a:lnSpc>
                <a:spcPct val="150000"/>
              </a:lnSpc>
              <a:buNone/>
            </a:pPr>
            <a:endParaRPr lang="en-US" sz="1900" dirty="0" smtClean="0"/>
          </a:p>
          <a:p>
            <a:pPr marL="274320" lvl="1" indent="0">
              <a:lnSpc>
                <a:spcPct val="150000"/>
              </a:lnSpc>
              <a:buNone/>
            </a:pPr>
            <a:r>
              <a:rPr lang="en-US" sz="1100" dirty="0" smtClean="0"/>
              <a:t>womensmentalhealth.org/Cohen/mgh</a:t>
            </a:r>
            <a:endParaRPr lang="en-US" sz="1100" dirty="0"/>
          </a:p>
          <a:p>
            <a:pPr lvl="1">
              <a:lnSpc>
                <a:spcPct val="150000"/>
              </a:lnSpc>
            </a:pPr>
            <a:endParaRPr lang="en-US" sz="1900" dirty="0" smtClean="0"/>
          </a:p>
          <a:p>
            <a:pPr marL="0" indent="0">
              <a:buNone/>
            </a:pPr>
            <a:endParaRPr lang="en-US" sz="2400" i="1" dirty="0" smtClean="0"/>
          </a:p>
          <a:p>
            <a:pPr marL="0" indent="0">
              <a:buNone/>
            </a:pPr>
            <a:endParaRPr lang="en-US" sz="2400" i="1" dirty="0" smtClean="0"/>
          </a:p>
          <a:p>
            <a:pPr marL="0" indent="0">
              <a:buNone/>
            </a:pPr>
            <a:endParaRPr lang="en-US" sz="2400" i="1" dirty="0"/>
          </a:p>
        </p:txBody>
      </p:sp>
    </p:spTree>
    <p:extLst>
      <p:ext uri="{BB962C8B-B14F-4D97-AF65-F5344CB8AC3E}">
        <p14:creationId xmlns:p14="http://schemas.microsoft.com/office/powerpoint/2010/main" val="3003272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05000"/>
          </a:xfrm>
        </p:spPr>
        <p:txBody>
          <a:bodyPr>
            <a:normAutofit/>
          </a:bodyPr>
          <a:lstStyle/>
          <a:p>
            <a:r>
              <a:rPr lang="en-US" sz="3200" dirty="0"/>
              <a:t>Center for Women’s Emotional Wellness</a:t>
            </a:r>
            <a:br>
              <a:rPr lang="en-US" sz="3200" dirty="0"/>
            </a:br>
            <a:r>
              <a:rPr lang="en-US" sz="2400" i="1" dirty="0"/>
              <a:t>Supporting moms during and after pregnancy</a:t>
            </a:r>
            <a:endParaRPr lang="en-US" sz="2400" i="1" dirty="0"/>
          </a:p>
        </p:txBody>
      </p:sp>
      <p:sp>
        <p:nvSpPr>
          <p:cNvPr id="3" name="Subtitle 2"/>
          <p:cNvSpPr>
            <a:spLocks noGrp="1"/>
          </p:cNvSpPr>
          <p:nvPr>
            <p:ph type="subTitle" idx="1"/>
          </p:nvPr>
        </p:nvSpPr>
        <p:spPr/>
        <p:txBody>
          <a:bodyPr>
            <a:normAutofit fontScale="92500" lnSpcReduction="20000"/>
          </a:bodyPr>
          <a:lstStyle/>
          <a:p>
            <a:endParaRPr lang="en-US" sz="2400" dirty="0" smtClean="0"/>
          </a:p>
          <a:p>
            <a:endParaRPr lang="en-US" sz="2400" dirty="0"/>
          </a:p>
          <a:p>
            <a:r>
              <a:rPr lang="en-US" sz="2400" dirty="0" smtClean="0"/>
              <a:t>Malina </a:t>
            </a:r>
            <a:r>
              <a:rPr lang="en-US" sz="2400" dirty="0" smtClean="0"/>
              <a:t>Spirito, Psy.D., M.Ed.</a:t>
            </a:r>
          </a:p>
          <a:p>
            <a:r>
              <a:rPr lang="en-US" sz="2400" dirty="0" smtClean="0"/>
              <a:t>Janet Brown, APRN, BC</a:t>
            </a:r>
          </a:p>
          <a:p>
            <a:r>
              <a:rPr lang="en-US" sz="2400" dirty="0" smtClean="0"/>
              <a:t>Megan O’Hara, LCSW</a:t>
            </a:r>
            <a:endParaRPr lang="en-US" sz="2400" dirty="0"/>
          </a:p>
        </p:txBody>
      </p:sp>
    </p:spTree>
    <p:extLst>
      <p:ext uri="{BB962C8B-B14F-4D97-AF65-F5344CB8AC3E}">
        <p14:creationId xmlns:p14="http://schemas.microsoft.com/office/powerpoint/2010/main" val="2217507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Provider referral Line:</a:t>
            </a:r>
          </a:p>
          <a:p>
            <a:pPr lvl="1"/>
            <a:r>
              <a:rPr lang="en-US" dirty="0" smtClean="0"/>
              <a:t>Direct access to clinical team (please do not give this number to pts.)</a:t>
            </a:r>
          </a:p>
          <a:p>
            <a:pPr lvl="1"/>
            <a:r>
              <a:rPr lang="en-US" dirty="0" smtClean="0"/>
              <a:t>302.733.2346</a:t>
            </a:r>
          </a:p>
          <a:p>
            <a:r>
              <a:rPr lang="en-US" dirty="0" smtClean="0"/>
              <a:t>Scheduling  (Patient line) and Administrative Support:</a:t>
            </a:r>
          </a:p>
          <a:p>
            <a:pPr lvl="1"/>
            <a:r>
              <a:rPr lang="en-US" dirty="0" smtClean="0"/>
              <a:t>302.733.MOMA (6662)</a:t>
            </a:r>
          </a:p>
          <a:p>
            <a:pPr lvl="1"/>
            <a:r>
              <a:rPr lang="en-US" dirty="0" smtClean="0"/>
              <a:t>cwew@christianacare.org</a:t>
            </a:r>
          </a:p>
          <a:p>
            <a:r>
              <a:rPr lang="en-US" dirty="0" smtClean="0"/>
              <a:t>Our providers:</a:t>
            </a:r>
          </a:p>
          <a:p>
            <a:pPr lvl="1"/>
            <a:r>
              <a:rPr lang="en-US" dirty="0" smtClean="0"/>
              <a:t>Janet Brown, APN, BC</a:t>
            </a:r>
          </a:p>
          <a:p>
            <a:pPr lvl="2"/>
            <a:r>
              <a:rPr lang="en-US" dirty="0" smtClean="0"/>
              <a:t>302.733.2373</a:t>
            </a:r>
          </a:p>
          <a:p>
            <a:pPr lvl="2"/>
            <a:r>
              <a:rPr lang="en-US" dirty="0" smtClean="0"/>
              <a:t>JanBrown@christianacare.org</a:t>
            </a:r>
          </a:p>
          <a:p>
            <a:pPr lvl="1"/>
            <a:r>
              <a:rPr lang="en-US" dirty="0" smtClean="0"/>
              <a:t>Megan O’Hara, LCSW</a:t>
            </a:r>
          </a:p>
          <a:p>
            <a:pPr lvl="2"/>
            <a:r>
              <a:rPr lang="en-US" dirty="0" smtClean="0"/>
              <a:t>302.733.4226</a:t>
            </a:r>
          </a:p>
          <a:p>
            <a:pPr lvl="2"/>
            <a:r>
              <a:rPr lang="en-US" dirty="0" smtClean="0"/>
              <a:t>Mo’hara@christianacare.org</a:t>
            </a:r>
          </a:p>
          <a:p>
            <a:pPr lvl="1"/>
            <a:r>
              <a:rPr lang="en-US" dirty="0" smtClean="0"/>
              <a:t>Malina Spirito, Psy.D., M.Ed.</a:t>
            </a:r>
          </a:p>
          <a:p>
            <a:pPr lvl="2"/>
            <a:r>
              <a:rPr lang="en-US" dirty="0" smtClean="0"/>
              <a:t>302.733.1302</a:t>
            </a:r>
          </a:p>
          <a:p>
            <a:pPr lvl="2"/>
            <a:r>
              <a:rPr lang="en-US" dirty="0" smtClean="0"/>
              <a:t>Mspirito@christianacare.org</a:t>
            </a:r>
            <a:endParaRPr lang="en-US" dirty="0"/>
          </a:p>
        </p:txBody>
      </p:sp>
    </p:spTree>
    <p:extLst>
      <p:ext uri="{BB962C8B-B14F-4D97-AF65-F5344CB8AC3E}">
        <p14:creationId xmlns:p14="http://schemas.microsoft.com/office/powerpoint/2010/main" val="1378431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References and Resources</a:t>
            </a:r>
            <a:endParaRPr lang="en-US" sz="3200" dirty="0"/>
          </a:p>
        </p:txBody>
      </p:sp>
      <p:sp>
        <p:nvSpPr>
          <p:cNvPr id="3" name="Content Placeholder 2"/>
          <p:cNvSpPr>
            <a:spLocks noGrp="1"/>
          </p:cNvSpPr>
          <p:nvPr>
            <p:ph sz="quarter" idx="1"/>
          </p:nvPr>
        </p:nvSpPr>
        <p:spPr/>
        <p:txBody>
          <a:bodyPr/>
          <a:lstStyle/>
          <a:p>
            <a:r>
              <a:rPr lang="en-US" sz="1800" dirty="0" smtClean="0"/>
              <a:t>MGH Center for Women’s Mental Health </a:t>
            </a:r>
            <a:r>
              <a:rPr lang="en-US" sz="1800" dirty="0" smtClean="0">
                <a:hlinkClick r:id="rId2"/>
              </a:rPr>
              <a:t>www.womensmentalhealth.org</a:t>
            </a:r>
            <a:endParaRPr lang="en-US" sz="1800" dirty="0" smtClean="0"/>
          </a:p>
          <a:p>
            <a:r>
              <a:rPr lang="en-US" sz="1800" dirty="0" smtClean="0"/>
              <a:t>Dr. Jennifer Payne, Director, Women’s Mood Disorders Center, Johns Hopkins School of Medicine</a:t>
            </a:r>
          </a:p>
          <a:p>
            <a:r>
              <a:rPr lang="en-US" sz="1800" dirty="0" smtClean="0"/>
              <a:t>Postpartum Support International (PSI) </a:t>
            </a:r>
            <a:r>
              <a:rPr lang="en-US" sz="1800" dirty="0" smtClean="0">
                <a:hlinkClick r:id="rId3"/>
              </a:rPr>
              <a:t>www.postpartum.net</a:t>
            </a:r>
            <a:endParaRPr lang="en-US" sz="1800" dirty="0" smtClean="0"/>
          </a:p>
          <a:p>
            <a:r>
              <a:rPr lang="en-US" sz="1800" dirty="0" smtClean="0"/>
              <a:t>Depression After Delivery (DAD) </a:t>
            </a:r>
            <a:r>
              <a:rPr lang="en-US" sz="1800" dirty="0" smtClean="0">
                <a:hlinkClick r:id="rId4"/>
              </a:rPr>
              <a:t>www.depressionafterdelivery.com</a:t>
            </a:r>
            <a:endParaRPr lang="en-US" sz="1800" dirty="0" smtClean="0"/>
          </a:p>
          <a:p>
            <a:r>
              <a:rPr lang="en-US" sz="1800" dirty="0" smtClean="0"/>
              <a:t>Perinatal Depression Toolkit </a:t>
            </a:r>
            <a:r>
              <a:rPr lang="en-US" sz="1800" dirty="0" smtClean="0">
                <a:hlinkClick r:id="rId5"/>
              </a:rPr>
              <a:t>http://www.spectrumhealth.org/body.cfm?id=563</a:t>
            </a:r>
            <a:endParaRPr lang="en-US" sz="1800" dirty="0" smtClean="0"/>
          </a:p>
          <a:p>
            <a:r>
              <a:rPr lang="en-US" sz="1800" dirty="0" smtClean="0"/>
              <a:t>Spanish Brochure on Depression in Pregnancy and Postpartum  </a:t>
            </a:r>
            <a:r>
              <a:rPr lang="en-US" sz="1800" dirty="0" smtClean="0">
                <a:hlinkClick r:id="rId6"/>
              </a:rPr>
              <a:t>http://mchb.hrsa.gov/pregnancyand</a:t>
            </a:r>
            <a:r>
              <a:rPr lang="en-US" sz="1800" dirty="0" smtClean="0"/>
              <a:t> </a:t>
            </a:r>
          </a:p>
          <a:p>
            <a:r>
              <a:rPr lang="en-US" sz="1800" dirty="0" smtClean="0"/>
              <a:t>Mental Health Association of Delaware 302-654-6833  </a:t>
            </a:r>
            <a:r>
              <a:rPr lang="en-US" sz="1800" dirty="0" smtClean="0">
                <a:hlinkClick r:id="rId7"/>
              </a:rPr>
              <a:t>www.mhainde.org</a:t>
            </a:r>
            <a:endParaRPr lang="en-US" sz="1800" dirty="0" smtClean="0"/>
          </a:p>
          <a:p>
            <a:r>
              <a:rPr lang="en-US" sz="1800" dirty="0" smtClean="0"/>
              <a:t>Crisis Hotline – 428-2118 – Christiana Care</a:t>
            </a:r>
          </a:p>
          <a:p>
            <a:r>
              <a:rPr lang="en-US" sz="1800" dirty="0" smtClean="0"/>
              <a:t>Center for Women’s Emotional Wellness  - 733 – 6662  (733- MOMA)</a:t>
            </a:r>
          </a:p>
          <a:p>
            <a:endParaRPr lang="en-US" sz="2000" dirty="0"/>
          </a:p>
        </p:txBody>
      </p:sp>
    </p:spTree>
    <p:extLst>
      <p:ext uri="{BB962C8B-B14F-4D97-AF65-F5344CB8AC3E}">
        <p14:creationId xmlns:p14="http://schemas.microsoft.com/office/powerpoint/2010/main" val="308042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Postpartum OCD</a:t>
            </a:r>
            <a:endParaRPr lang="en-US" sz="3200" dirty="0"/>
          </a:p>
        </p:txBody>
      </p:sp>
      <p:sp>
        <p:nvSpPr>
          <p:cNvPr id="3" name="Content Placeholder 2"/>
          <p:cNvSpPr>
            <a:spLocks noGrp="1"/>
          </p:cNvSpPr>
          <p:nvPr>
            <p:ph sz="quarter" idx="1"/>
          </p:nvPr>
        </p:nvSpPr>
        <p:spPr/>
        <p:txBody>
          <a:bodyPr>
            <a:normAutofit/>
          </a:bodyPr>
          <a:lstStyle/>
          <a:p>
            <a:pPr>
              <a:lnSpc>
                <a:spcPct val="90000"/>
              </a:lnSpc>
            </a:pPr>
            <a:r>
              <a:rPr lang="en-US" sz="2400" dirty="0"/>
              <a:t>Intrusive, obsessive thoughts about hurting the newborn</a:t>
            </a:r>
          </a:p>
          <a:p>
            <a:pPr>
              <a:lnSpc>
                <a:spcPct val="90000"/>
              </a:lnSpc>
            </a:pPr>
            <a:endParaRPr lang="en-US" sz="2400" dirty="0"/>
          </a:p>
          <a:p>
            <a:pPr>
              <a:lnSpc>
                <a:spcPct val="90000"/>
              </a:lnSpc>
            </a:pPr>
            <a:r>
              <a:rPr lang="en-US" sz="2400" dirty="0"/>
              <a:t>Mothers very distressed and ensure safety of baby</a:t>
            </a:r>
          </a:p>
          <a:p>
            <a:pPr>
              <a:lnSpc>
                <a:spcPct val="90000"/>
              </a:lnSpc>
            </a:pPr>
            <a:endParaRPr lang="en-US" sz="2400" dirty="0"/>
          </a:p>
          <a:p>
            <a:pPr>
              <a:lnSpc>
                <a:spcPct val="90000"/>
              </a:lnSpc>
            </a:pPr>
            <a:r>
              <a:rPr lang="en-US" sz="2400" dirty="0"/>
              <a:t>Intact reality orientation</a:t>
            </a:r>
          </a:p>
          <a:p>
            <a:pPr>
              <a:lnSpc>
                <a:spcPct val="90000"/>
              </a:lnSpc>
            </a:pPr>
            <a:endParaRPr lang="en-US" sz="2400" dirty="0"/>
          </a:p>
          <a:p>
            <a:pPr>
              <a:lnSpc>
                <a:spcPct val="90000"/>
              </a:lnSpc>
            </a:pPr>
            <a:r>
              <a:rPr lang="en-US" sz="2400" dirty="0"/>
              <a:t>Women with a history of OCD at </a:t>
            </a:r>
            <a:r>
              <a:rPr lang="en-US" sz="2400" dirty="0" smtClean="0"/>
              <a:t>a higher </a:t>
            </a:r>
            <a:r>
              <a:rPr lang="en-US" sz="2400" dirty="0"/>
              <a:t>risk for relapse postpartum</a:t>
            </a:r>
          </a:p>
        </p:txBody>
      </p:sp>
    </p:spTree>
    <p:extLst>
      <p:ext uri="{BB962C8B-B14F-4D97-AF65-F5344CB8AC3E}">
        <p14:creationId xmlns:p14="http://schemas.microsoft.com/office/powerpoint/2010/main" val="212891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Traumatic Stress Disorder</a:t>
            </a:r>
            <a:endParaRPr lang="en-US" dirty="0"/>
          </a:p>
        </p:txBody>
      </p:sp>
      <p:sp>
        <p:nvSpPr>
          <p:cNvPr id="3" name="Content Placeholder 2"/>
          <p:cNvSpPr>
            <a:spLocks noGrp="1"/>
          </p:cNvSpPr>
          <p:nvPr>
            <p:ph sz="quarter" idx="1"/>
          </p:nvPr>
        </p:nvSpPr>
        <p:spPr/>
        <p:txBody>
          <a:bodyPr>
            <a:normAutofit fontScale="92500"/>
          </a:bodyPr>
          <a:lstStyle/>
          <a:p>
            <a:pPr>
              <a:lnSpc>
                <a:spcPct val="150000"/>
              </a:lnSpc>
            </a:pPr>
            <a:r>
              <a:rPr lang="en-US" sz="2400" dirty="0" smtClean="0"/>
              <a:t>10% of women will have occurrence of PTSD in their lifetime</a:t>
            </a:r>
          </a:p>
          <a:p>
            <a:pPr>
              <a:lnSpc>
                <a:spcPct val="150000"/>
              </a:lnSpc>
            </a:pPr>
            <a:r>
              <a:rPr lang="en-US" sz="2400" dirty="0" smtClean="0"/>
              <a:t>Many women may experience PTSD symptoms in pregnancy</a:t>
            </a:r>
          </a:p>
          <a:p>
            <a:pPr>
              <a:lnSpc>
                <a:spcPct val="150000"/>
              </a:lnSpc>
            </a:pPr>
            <a:r>
              <a:rPr lang="en-US" sz="2400" dirty="0" smtClean="0"/>
              <a:t>Related to traumatic event including re-experiencing the event, avoiding feelings, people or places associated with the event.  Also hyperarousal, high levels of anxiety, insomnia, irritability and anger outbursts</a:t>
            </a:r>
          </a:p>
          <a:p>
            <a:pPr>
              <a:lnSpc>
                <a:spcPct val="150000"/>
              </a:lnSpc>
            </a:pPr>
            <a:r>
              <a:rPr lang="en-US" sz="2400" dirty="0" smtClean="0"/>
              <a:t>Some studies show higher rates of PTSD in pregnant women</a:t>
            </a:r>
          </a:p>
          <a:p>
            <a:pPr marL="0" indent="0">
              <a:buNone/>
            </a:pPr>
            <a:r>
              <a:rPr lang="en-US" sz="2400" dirty="0" smtClean="0"/>
              <a:t>					</a:t>
            </a:r>
            <a:r>
              <a:rPr lang="en-US" sz="1200" dirty="0" smtClean="0"/>
              <a:t>womensmentalhealth.org/Cohen/MGH</a:t>
            </a:r>
            <a:endParaRPr lang="en-US" sz="2400" dirty="0"/>
          </a:p>
        </p:txBody>
      </p:sp>
    </p:spTree>
    <p:extLst>
      <p:ext uri="{BB962C8B-B14F-4D97-AF65-F5344CB8AC3E}">
        <p14:creationId xmlns:p14="http://schemas.microsoft.com/office/powerpoint/2010/main" val="4161959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914400"/>
          </a:xfrm>
        </p:spPr>
        <p:txBody>
          <a:bodyPr>
            <a:normAutofit/>
          </a:bodyPr>
          <a:lstStyle/>
          <a:p>
            <a:endParaRPr lang="en-US" dirty="0"/>
          </a:p>
        </p:txBody>
      </p:sp>
      <p:sp>
        <p:nvSpPr>
          <p:cNvPr id="3" name="Content Placeholder 2"/>
          <p:cNvSpPr>
            <a:spLocks noGrp="1"/>
          </p:cNvSpPr>
          <p:nvPr>
            <p:ph sz="quarter" idx="1"/>
          </p:nvPr>
        </p:nvSpPr>
        <p:spPr>
          <a:xfrm>
            <a:off x="301752" y="2209800"/>
            <a:ext cx="8503920" cy="3889248"/>
          </a:xfrm>
        </p:spPr>
        <p:txBody>
          <a:bodyPr>
            <a:normAutofit/>
          </a:bodyPr>
          <a:lstStyle/>
          <a:p>
            <a:pPr algn="ctr"/>
            <a:r>
              <a:rPr lang="en-US" sz="2800" dirty="0" smtClean="0"/>
              <a:t>Effects of Untreated Mood and Anxiety Disorders in Pregnancy</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950" y="3171444"/>
            <a:ext cx="233600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0"/>
            <a:ext cx="2667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71444"/>
            <a:ext cx="20573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3495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2181</TotalTime>
  <Words>4072</Words>
  <Application>Microsoft Office PowerPoint</Application>
  <PresentationFormat>On-screen Show (4:3)</PresentationFormat>
  <Paragraphs>686</Paragraphs>
  <Slides>63</Slides>
  <Notes>25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Civic</vt:lpstr>
      <vt:lpstr> </vt:lpstr>
      <vt:lpstr>Overview</vt:lpstr>
      <vt:lpstr>Depression in Pregnancy</vt:lpstr>
      <vt:lpstr>Bipolar Disorder and Pregnancy</vt:lpstr>
      <vt:lpstr>Summary - Perinatal Mood Disorders </vt:lpstr>
      <vt:lpstr>Postpartum Anxiety</vt:lpstr>
      <vt:lpstr>Postpartum OCD</vt:lpstr>
      <vt:lpstr>Post Traumatic Stress Disorder</vt:lpstr>
      <vt:lpstr>PowerPoint Presentation</vt:lpstr>
      <vt:lpstr>Behaviors of Depressed Mothers</vt:lpstr>
      <vt:lpstr>Effects of Depression in Pregnancy </vt:lpstr>
      <vt:lpstr>Effects of Depression in Pregnancy</vt:lpstr>
      <vt:lpstr>Effects of Depression in Pregnancy</vt:lpstr>
      <vt:lpstr>Effects of Depression in Pregnancy</vt:lpstr>
      <vt:lpstr>Effects of Depression in Pregnancy</vt:lpstr>
      <vt:lpstr>PowerPoint Presentation</vt:lpstr>
      <vt:lpstr>Guideline #1</vt:lpstr>
      <vt:lpstr>Guideline #2</vt:lpstr>
      <vt:lpstr>Guideline #3</vt:lpstr>
      <vt:lpstr>Guideline #4</vt:lpstr>
      <vt:lpstr>Guideline #5</vt:lpstr>
      <vt:lpstr>Guideline #6</vt:lpstr>
      <vt:lpstr>Guideline #7</vt:lpstr>
      <vt:lpstr>Medications in Pregnancy</vt:lpstr>
      <vt:lpstr>FDA Categories</vt:lpstr>
      <vt:lpstr>Antidepressants in Pregnancy</vt:lpstr>
      <vt:lpstr>Antidepressants in Pregnancy</vt:lpstr>
      <vt:lpstr>Antidepressants in Pregnancy</vt:lpstr>
      <vt:lpstr>SSRIs and PPHN</vt:lpstr>
      <vt:lpstr>SSRIs and PPHN</vt:lpstr>
      <vt:lpstr>SSRIs and PPHN</vt:lpstr>
      <vt:lpstr>SSRIs and Autism</vt:lpstr>
      <vt:lpstr>Folic Acid: Reducing Risk of Autism</vt:lpstr>
      <vt:lpstr>Neonatal Adaptation Syndrome</vt:lpstr>
      <vt:lpstr>Neonatal Adaptation Syndrome</vt:lpstr>
      <vt:lpstr>Antidepressants in Pregnancy and Child Development</vt:lpstr>
      <vt:lpstr>Mood Stabilizers in Pregnancy</vt:lpstr>
      <vt:lpstr>Mood Stabilizers in Pregnancy</vt:lpstr>
      <vt:lpstr>Mood Stabilizers in Pregnancy</vt:lpstr>
      <vt:lpstr>Mood Stabilizers in Pregnancy</vt:lpstr>
      <vt:lpstr>Older Antipsychotics in Pregnancy</vt:lpstr>
      <vt:lpstr>Atypical Antipsychotics in Pregnancy</vt:lpstr>
      <vt:lpstr>Atypical Antipsychotics in Pregnancy</vt:lpstr>
      <vt:lpstr>Atypical Antipsychotics in Pregnancy</vt:lpstr>
      <vt:lpstr>Atypical Antipsychotics in Pregnancy</vt:lpstr>
      <vt:lpstr>Anti-Anxiety Medications in Pregnancy</vt:lpstr>
      <vt:lpstr>Anti Anxiety Medications in Pregnancy</vt:lpstr>
      <vt:lpstr>Psychotropic Drug Dosages in Women</vt:lpstr>
      <vt:lpstr>Complementary and Alternative Medication Treatments for Perinatal Depression</vt:lpstr>
      <vt:lpstr>Complementary and Alternative Medication Treatments for Perinatal Depression</vt:lpstr>
      <vt:lpstr>Complementary and Alternative Medication Treatments for Perinatal Depression</vt:lpstr>
      <vt:lpstr>Complementary and Alternative Medication Treatments for Perinatal Depression</vt:lpstr>
      <vt:lpstr>Complementary and Alternative Medication Treatments for Perinatal Depression</vt:lpstr>
      <vt:lpstr>Breast Feeding Guidelines</vt:lpstr>
      <vt:lpstr>Breast Feeding Guidelines</vt:lpstr>
      <vt:lpstr>Breast Feeding Guidelines</vt:lpstr>
      <vt:lpstr>Breast Feeding Guidelines</vt:lpstr>
      <vt:lpstr>Breast Feeding Guidelines</vt:lpstr>
      <vt:lpstr>Breast Feeding Guidelines</vt:lpstr>
      <vt:lpstr>Breast Feeding Guidelines</vt:lpstr>
      <vt:lpstr>Center for Women’s Emotional Wellness Supporting moms during and after pregnancy</vt:lpstr>
      <vt:lpstr>Contact us!</vt:lpstr>
      <vt:lpstr>References and Resources</vt:lpstr>
    </vt:vector>
  </TitlesOfParts>
  <Company>Christiana Care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 Mood and Anxiety Disorders</dc:title>
  <dc:creator>Brown, Janet</dc:creator>
  <cp:lastModifiedBy>Brown, Janet</cp:lastModifiedBy>
  <cp:revision>122</cp:revision>
  <dcterms:created xsi:type="dcterms:W3CDTF">2014-03-12T16:31:39Z</dcterms:created>
  <dcterms:modified xsi:type="dcterms:W3CDTF">2014-03-20T19:55:27Z</dcterms:modified>
</cp:coreProperties>
</file>